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3"/>
  </p:notesMasterIdLst>
  <p:sldIdLst>
    <p:sldId id="283" r:id="rId2"/>
    <p:sldId id="285" r:id="rId3"/>
    <p:sldId id="286" r:id="rId4"/>
    <p:sldId id="288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1" r:id="rId26"/>
    <p:sldId id="312" r:id="rId27"/>
    <p:sldId id="313" r:id="rId28"/>
    <p:sldId id="314" r:id="rId29"/>
    <p:sldId id="315" r:id="rId30"/>
    <p:sldId id="316" r:id="rId31"/>
    <p:sldId id="317" r:id="rId32"/>
    <p:sldId id="318" r:id="rId33"/>
    <p:sldId id="319" r:id="rId34"/>
    <p:sldId id="320" r:id="rId35"/>
    <p:sldId id="321" r:id="rId36"/>
    <p:sldId id="322" r:id="rId37"/>
    <p:sldId id="323" r:id="rId38"/>
    <p:sldId id="324" r:id="rId39"/>
    <p:sldId id="325" r:id="rId40"/>
    <p:sldId id="326" r:id="rId41"/>
    <p:sldId id="327" r:id="rId42"/>
    <p:sldId id="328" r:id="rId43"/>
    <p:sldId id="329" r:id="rId44"/>
    <p:sldId id="330" r:id="rId45"/>
    <p:sldId id="331" r:id="rId46"/>
    <p:sldId id="332" r:id="rId47"/>
    <p:sldId id="333" r:id="rId48"/>
    <p:sldId id="334" r:id="rId49"/>
    <p:sldId id="335" r:id="rId50"/>
    <p:sldId id="336" r:id="rId51"/>
    <p:sldId id="337" r:id="rId52"/>
    <p:sldId id="338" r:id="rId53"/>
    <p:sldId id="339" r:id="rId54"/>
    <p:sldId id="340" r:id="rId55"/>
    <p:sldId id="341" r:id="rId56"/>
    <p:sldId id="342" r:id="rId57"/>
    <p:sldId id="343" r:id="rId58"/>
    <p:sldId id="344" r:id="rId59"/>
    <p:sldId id="347" r:id="rId60"/>
    <p:sldId id="348" r:id="rId61"/>
    <p:sldId id="345" r:id="rId62"/>
  </p:sldIdLst>
  <p:sldSz cx="9144000" cy="6858000" type="screen4x3"/>
  <p:notesSz cx="6858000" cy="9144000"/>
  <p:custDataLst>
    <p:tags r:id="rId64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66"/>
    <a:srgbClr val="0033C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0" autoAdjust="0"/>
    <p:restoredTop sz="91383" autoAdjust="0"/>
  </p:normalViewPr>
  <p:slideViewPr>
    <p:cSldViewPr>
      <p:cViewPr varScale="1">
        <p:scale>
          <a:sx n="186" d="100"/>
          <a:sy n="186" d="100"/>
        </p:scale>
        <p:origin x="1122" y="1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2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png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7D6EC3C-A835-41D6-AD1F-A4FC214C567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2914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E824FF-E907-4F88-ACEC-E5E88539CB23}" type="slidenum">
              <a:rPr lang="en-US"/>
              <a:pPr/>
              <a:t>1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7377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28677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0769AC9-8696-4EE1-B0F2-12C9EC18491E}" type="datetime1">
              <a:rPr lang="en-US" altLang="zh-HK" sz="1000"/>
              <a:pPr>
                <a:spcBef>
                  <a:spcPct val="0"/>
                </a:spcBef>
              </a:pPr>
              <a:t>4/30/2015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28679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3C1FDA5-FF6A-48B5-B23E-E54A6EE43D2B}" type="slidenum">
              <a:rPr lang="en-US" altLang="zh-HK" sz="1000"/>
              <a:pPr>
                <a:spcBef>
                  <a:spcPct val="0"/>
                </a:spcBef>
              </a:pPr>
              <a:t>10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1148000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30725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DED7B4A-8CA0-461E-AFD6-AF69F7AC39CB}" type="datetime1">
              <a:rPr lang="en-US" altLang="zh-HK" sz="1000"/>
              <a:pPr>
                <a:spcBef>
                  <a:spcPct val="0"/>
                </a:spcBef>
              </a:pPr>
              <a:t>4/30/2015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30727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A28100F-13C8-42F6-B69D-F19A860926E5}" type="slidenum">
              <a:rPr lang="en-US" altLang="zh-HK" sz="1000"/>
              <a:pPr>
                <a:spcBef>
                  <a:spcPct val="0"/>
                </a:spcBef>
              </a:pPr>
              <a:t>11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2329572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32773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7FFEDA2-71A5-414B-B82D-90505649C0A8}" type="datetime1">
              <a:rPr lang="en-US" altLang="zh-HK" sz="1000"/>
              <a:pPr>
                <a:spcBef>
                  <a:spcPct val="0"/>
                </a:spcBef>
              </a:pPr>
              <a:t>4/30/2015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32775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4441B37-7D47-47C7-AB57-992D98096971}" type="slidenum">
              <a:rPr lang="en-US" altLang="zh-HK" sz="1000"/>
              <a:pPr>
                <a:spcBef>
                  <a:spcPct val="0"/>
                </a:spcBef>
              </a:pPr>
              <a:t>12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40768804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34821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20AAB84-610D-4D20-8B36-4988753BD2EB}" type="datetime1">
              <a:rPr lang="en-US" altLang="zh-HK" sz="1000"/>
              <a:pPr>
                <a:spcBef>
                  <a:spcPct val="0"/>
                </a:spcBef>
              </a:pPr>
              <a:t>4/30/2015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34823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A1D555B-2B5D-4B73-91BC-EFCDB37934F1}" type="slidenum">
              <a:rPr lang="en-US" altLang="zh-HK" sz="1000"/>
              <a:pPr>
                <a:spcBef>
                  <a:spcPct val="0"/>
                </a:spcBef>
              </a:pPr>
              <a:t>13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16991366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36869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1129044-EE69-4ED1-8634-FAC5716C6E0D}" type="datetime1">
              <a:rPr lang="en-US" altLang="zh-HK" sz="1000"/>
              <a:pPr>
                <a:spcBef>
                  <a:spcPct val="0"/>
                </a:spcBef>
              </a:pPr>
              <a:t>4/30/2015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36871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8EF958-F5CE-4F42-B4C0-5DC048CC6EC8}" type="slidenum">
              <a:rPr lang="en-US" altLang="zh-HK" sz="1000"/>
              <a:pPr>
                <a:spcBef>
                  <a:spcPct val="0"/>
                </a:spcBef>
              </a:pPr>
              <a:t>14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11743442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6463" y="773113"/>
            <a:ext cx="4999037" cy="3749675"/>
          </a:xfrm>
          <a:solidFill>
            <a:srgbClr val="FFFFFF"/>
          </a:solidFill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1700" y="4743450"/>
            <a:ext cx="5010150" cy="4411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HK" altLang="zh-HK" smtClean="0"/>
          </a:p>
        </p:txBody>
      </p:sp>
    </p:spTree>
    <p:extLst>
      <p:ext uri="{BB962C8B-B14F-4D97-AF65-F5344CB8AC3E}">
        <p14:creationId xmlns:p14="http://schemas.microsoft.com/office/powerpoint/2010/main" val="3463391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6463" y="773113"/>
            <a:ext cx="4999037" cy="3749675"/>
          </a:xfrm>
          <a:solidFill>
            <a:srgbClr val="FFFFFF"/>
          </a:solidFill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1700" y="4743450"/>
            <a:ext cx="5010150" cy="4411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HK" altLang="zh-HK" smtClean="0"/>
          </a:p>
        </p:txBody>
      </p:sp>
    </p:spTree>
    <p:extLst>
      <p:ext uri="{BB962C8B-B14F-4D97-AF65-F5344CB8AC3E}">
        <p14:creationId xmlns:p14="http://schemas.microsoft.com/office/powerpoint/2010/main" val="1982157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43013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5B947E3-5A7F-4A95-B98F-2472DE915621}" type="datetime1">
              <a:rPr lang="en-US" altLang="zh-HK" sz="1000"/>
              <a:pPr>
                <a:spcBef>
                  <a:spcPct val="0"/>
                </a:spcBef>
              </a:pPr>
              <a:t>4/30/2015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43015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193E2D9-CC44-4A6E-8C05-06DFC80A6793}" type="slidenum">
              <a:rPr lang="en-US" altLang="zh-HK" sz="1000"/>
              <a:pPr>
                <a:spcBef>
                  <a:spcPct val="0"/>
                </a:spcBef>
              </a:pPr>
              <a:t>17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15918307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45061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41AD20F-0762-431B-A639-F089BEC1463D}" type="datetime1">
              <a:rPr lang="en-US" altLang="zh-HK" sz="1000"/>
              <a:pPr>
                <a:spcBef>
                  <a:spcPct val="0"/>
                </a:spcBef>
              </a:pPr>
              <a:t>4/30/2015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45063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AA9876D-58D0-476A-B1A4-53FDD76979BB}" type="slidenum">
              <a:rPr lang="en-US" altLang="zh-HK" sz="1000"/>
              <a:pPr>
                <a:spcBef>
                  <a:spcPct val="0"/>
                </a:spcBef>
              </a:pPr>
              <a:t>18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35858338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47109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00DCB5A-6B2B-47DA-ABB1-09CAEB2BD12D}" type="datetime1">
              <a:rPr lang="en-US" altLang="zh-HK" sz="1000"/>
              <a:pPr>
                <a:spcBef>
                  <a:spcPct val="0"/>
                </a:spcBef>
              </a:pPr>
              <a:t>4/30/2015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47111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3F7B35D-F5C9-40A8-B5BE-B9B773C8D53A}" type="slidenum">
              <a:rPr lang="en-US" altLang="zh-HK" sz="1000"/>
              <a:pPr>
                <a:spcBef>
                  <a:spcPct val="0"/>
                </a:spcBef>
              </a:pPr>
              <a:t>19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4291353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8197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55EFED2-F2CD-4A52-AD8E-910FDBF5FA29}" type="datetime1">
              <a:rPr lang="en-US" altLang="zh-HK" sz="1000"/>
              <a:pPr>
                <a:spcBef>
                  <a:spcPct val="0"/>
                </a:spcBef>
              </a:pPr>
              <a:t>4/30/2015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8199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32788B1-B022-425F-A462-BA2F173E88E4}" type="slidenum">
              <a:rPr lang="en-US" altLang="zh-HK" sz="1000"/>
              <a:pPr>
                <a:spcBef>
                  <a:spcPct val="0"/>
                </a:spcBef>
              </a:pPr>
              <a:t>2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31188384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49157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13F4641-32CB-450B-B88F-06612DD69BE4}" type="datetime1">
              <a:rPr lang="en-US" altLang="zh-HK" sz="1000"/>
              <a:pPr>
                <a:spcBef>
                  <a:spcPct val="0"/>
                </a:spcBef>
              </a:pPr>
              <a:t>4/30/2015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49159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C3EA38B-D95A-4701-9147-155707989B3F}" type="slidenum">
              <a:rPr lang="en-US" altLang="zh-HK" sz="1000"/>
              <a:pPr>
                <a:spcBef>
                  <a:spcPct val="0"/>
                </a:spcBef>
              </a:pPr>
              <a:t>20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18859205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51205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E25CE36-4B7D-4A01-A5C1-0A9193401731}" type="datetime1">
              <a:rPr lang="en-US" altLang="zh-HK" sz="1000"/>
              <a:pPr>
                <a:spcBef>
                  <a:spcPct val="0"/>
                </a:spcBef>
              </a:pPr>
              <a:t>4/30/2015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51207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33649EB-CC88-4F7E-AC21-D6EB62830401}" type="slidenum">
              <a:rPr lang="en-US" altLang="zh-HK" sz="1000"/>
              <a:pPr>
                <a:spcBef>
                  <a:spcPct val="0"/>
                </a:spcBef>
              </a:pPr>
              <a:t>21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18855537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53253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7C413B7-8A60-453B-8F2E-45972131B32B}" type="datetime1">
              <a:rPr lang="en-US" altLang="zh-HK" sz="1000"/>
              <a:pPr>
                <a:spcBef>
                  <a:spcPct val="0"/>
                </a:spcBef>
              </a:pPr>
              <a:t>4/30/2015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53255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C6EE144-C639-4078-BBD7-471932141D76}" type="slidenum">
              <a:rPr lang="en-US" altLang="zh-HK" sz="1000"/>
              <a:pPr>
                <a:spcBef>
                  <a:spcPct val="0"/>
                </a:spcBef>
              </a:pPr>
              <a:t>22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42072131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55301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1FFD561-33A7-431E-B716-678974A22F13}" type="datetime1">
              <a:rPr lang="en-US" altLang="zh-HK" sz="1000"/>
              <a:pPr>
                <a:spcBef>
                  <a:spcPct val="0"/>
                </a:spcBef>
              </a:pPr>
              <a:t>4/30/2015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55303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1875CBD-7F75-4DA4-BB08-0F2B1B2C5B16}" type="slidenum">
              <a:rPr lang="en-US" altLang="zh-HK" sz="1000"/>
              <a:pPr>
                <a:spcBef>
                  <a:spcPct val="0"/>
                </a:spcBef>
              </a:pPr>
              <a:t>23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4584230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57349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6B257E5-0404-4B8F-8CF1-E696690CD4E5}" type="datetime1">
              <a:rPr lang="en-US" altLang="zh-HK" sz="1000"/>
              <a:pPr>
                <a:spcBef>
                  <a:spcPct val="0"/>
                </a:spcBef>
              </a:pPr>
              <a:t>4/30/2015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57351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60608FE-2904-43BD-A5C5-F9890ACBB341}" type="slidenum">
              <a:rPr lang="en-US" altLang="zh-HK" sz="1000"/>
              <a:pPr>
                <a:spcBef>
                  <a:spcPct val="0"/>
                </a:spcBef>
              </a:pPr>
              <a:t>24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28183986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44037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3A1A046-7B9A-43A8-AFDC-B4B128F2476F}" type="datetime1">
              <a:rPr lang="en-US" altLang="zh-HK" sz="1000"/>
              <a:pPr>
                <a:spcBef>
                  <a:spcPct val="0"/>
                </a:spcBef>
              </a:pPr>
              <a:t>4/30/2015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44039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44EE29E-E912-43D5-9D1E-DDC1526FB305}" type="slidenum">
              <a:rPr lang="en-US" altLang="zh-HK" sz="1000"/>
              <a:pPr>
                <a:spcBef>
                  <a:spcPct val="0"/>
                </a:spcBef>
              </a:pPr>
              <a:t>25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20910566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45061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1033E3D-CE38-434D-ABF9-024F6D6AF9B9}" type="datetime1">
              <a:rPr lang="en-US" altLang="zh-HK" sz="1000"/>
              <a:pPr>
                <a:spcBef>
                  <a:spcPct val="0"/>
                </a:spcBef>
              </a:pPr>
              <a:t>4/30/2015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45063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2625EE3-4569-4706-A236-9BB327A362F8}" type="slidenum">
              <a:rPr lang="en-US" altLang="zh-HK" sz="1000"/>
              <a:pPr>
                <a:spcBef>
                  <a:spcPct val="0"/>
                </a:spcBef>
              </a:pPr>
              <a:t>26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31848303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46085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688E550-AEFA-49CB-8943-842E16DB49A8}" type="datetime1">
              <a:rPr lang="en-US" altLang="zh-HK" sz="1000"/>
              <a:pPr>
                <a:spcBef>
                  <a:spcPct val="0"/>
                </a:spcBef>
              </a:pPr>
              <a:t>4/30/2015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46087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760D681-E222-48F2-9C03-95F51B308AD6}" type="slidenum">
              <a:rPr lang="en-US" altLang="zh-HK" sz="1000"/>
              <a:pPr>
                <a:spcBef>
                  <a:spcPct val="0"/>
                </a:spcBef>
              </a:pPr>
              <a:t>27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9029762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47109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4D5BD06-CCDE-4B21-A6AA-4BB3A449719D}" type="datetime1">
              <a:rPr lang="en-US" altLang="zh-HK" sz="1000"/>
              <a:pPr>
                <a:spcBef>
                  <a:spcPct val="0"/>
                </a:spcBef>
              </a:pPr>
              <a:t>4/30/2015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47111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695D14A-1C1A-4572-80CC-A9D135B0A852}" type="slidenum">
              <a:rPr lang="en-US" altLang="zh-HK" sz="1000"/>
              <a:pPr>
                <a:spcBef>
                  <a:spcPct val="0"/>
                </a:spcBef>
              </a:pPr>
              <a:t>28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16165209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48133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70A6ADD-7CE6-4EE9-8190-89AF70A758D1}" type="datetime1">
              <a:rPr lang="en-US" altLang="zh-HK" sz="1000"/>
              <a:pPr>
                <a:spcBef>
                  <a:spcPct val="0"/>
                </a:spcBef>
              </a:pPr>
              <a:t>4/30/2015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48135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4091466-16F1-4B66-A400-A10B02DD05D4}" type="slidenum">
              <a:rPr lang="en-US" altLang="zh-HK" sz="1000"/>
              <a:pPr>
                <a:spcBef>
                  <a:spcPct val="0"/>
                </a:spcBef>
              </a:pPr>
              <a:t>29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795847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HK" altLang="zh-HK" smtClean="0"/>
          </a:p>
        </p:txBody>
      </p:sp>
      <p:sp>
        <p:nvSpPr>
          <p:cNvPr id="171012" name="Header Placeholder 3"/>
          <p:cNvSpPr>
            <a:spLocks noGrp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0275" eaLnBrk="0" hangingPunct="0">
              <a:defRPr sz="19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ctr" defTabSz="930275" eaLnBrk="0" hangingPunct="0">
              <a:defRPr sz="19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ctr" defTabSz="930275" eaLnBrk="0" hangingPunct="0">
              <a:defRPr sz="19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ctr" defTabSz="930275" eaLnBrk="0" hangingPunct="0">
              <a:defRPr sz="19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ctr" defTabSz="930275" eaLnBrk="0" hangingPunct="0">
              <a:defRPr sz="19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>
              <a:defRPr/>
            </a:pPr>
            <a:r>
              <a:rPr lang="en-US" sz="1000" smtClean="0"/>
              <a:t>Perfect Spatial Hashing</a:t>
            </a:r>
          </a:p>
        </p:txBody>
      </p:sp>
      <p:sp>
        <p:nvSpPr>
          <p:cNvPr id="10245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3C6F986-63DF-4BD2-9662-DDB8E1EC4C79}" type="datetime1">
              <a:rPr lang="en-US" altLang="zh-HK" sz="1000"/>
              <a:pPr>
                <a:spcBef>
                  <a:spcPct val="0"/>
                </a:spcBef>
              </a:pPr>
              <a:t>4/30/2015</a:t>
            </a:fld>
            <a:endParaRPr lang="en-US" altLang="zh-HK" sz="1000"/>
          </a:p>
        </p:txBody>
      </p:sp>
      <p:sp>
        <p:nvSpPr>
          <p:cNvPr id="171014" name="Footer Placeholder 5"/>
          <p:cNvSpPr>
            <a:spLocks noGrp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0275" eaLnBrk="0" hangingPunct="0">
              <a:defRPr sz="19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ctr" defTabSz="930275" eaLnBrk="0" hangingPunct="0">
              <a:defRPr sz="19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ctr" defTabSz="930275" eaLnBrk="0" hangingPunct="0">
              <a:defRPr sz="19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ctr" defTabSz="930275" eaLnBrk="0" hangingPunct="0">
              <a:defRPr sz="19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ctr" defTabSz="930275" eaLnBrk="0" hangingPunct="0">
              <a:defRPr sz="19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>
              <a:defRPr/>
            </a:pPr>
            <a:r>
              <a:rPr lang="en-US" sz="1000" smtClean="0"/>
              <a:t>Siggraph 2006</a:t>
            </a:r>
          </a:p>
        </p:txBody>
      </p:sp>
      <p:sp>
        <p:nvSpPr>
          <p:cNvPr id="10247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A4C14F-8CBE-4963-9FF0-10699BFFD795}" type="slidenum">
              <a:rPr lang="en-US" altLang="zh-HK" sz="1000"/>
              <a:pPr>
                <a:spcBef>
                  <a:spcPct val="0"/>
                </a:spcBef>
              </a:pPr>
              <a:t>3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32287368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D9E82D1-7668-4B60-8257-2DC2774BD48D}" type="slidenum">
              <a:rPr lang="en-US" altLang="zh-HK" sz="1000"/>
              <a:pPr>
                <a:spcBef>
                  <a:spcPct val="0"/>
                </a:spcBef>
              </a:pPr>
              <a:t>30</a:t>
            </a:fld>
            <a:endParaRPr lang="en-US" altLang="zh-HK" sz="10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zh-HK" smtClean="0"/>
          </a:p>
        </p:txBody>
      </p:sp>
    </p:spTree>
    <p:extLst>
      <p:ext uri="{BB962C8B-B14F-4D97-AF65-F5344CB8AC3E}">
        <p14:creationId xmlns:p14="http://schemas.microsoft.com/office/powerpoint/2010/main" val="33641689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50181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8FE999F-BDAF-4349-BEAA-59518F7F246B}" type="datetime1">
              <a:rPr lang="en-US" altLang="zh-HK" sz="1000"/>
              <a:pPr>
                <a:spcBef>
                  <a:spcPct val="0"/>
                </a:spcBef>
              </a:pPr>
              <a:t>4/30/2015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50183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ED15E60-12E0-468D-8E44-B47261F4A030}" type="slidenum">
              <a:rPr lang="en-US" altLang="zh-HK" sz="1000"/>
              <a:pPr>
                <a:spcBef>
                  <a:spcPct val="0"/>
                </a:spcBef>
              </a:pPr>
              <a:t>31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35464918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51205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58DAF5D-9E47-4080-96AD-2256BA268036}" type="datetime1">
              <a:rPr lang="en-US" altLang="zh-HK" sz="1000"/>
              <a:pPr>
                <a:spcBef>
                  <a:spcPct val="0"/>
                </a:spcBef>
              </a:pPr>
              <a:t>4/30/2015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51207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36C52A1-ADAE-44DC-BC01-670D148D79EE}" type="slidenum">
              <a:rPr lang="en-US" altLang="zh-HK" sz="1000"/>
              <a:pPr>
                <a:spcBef>
                  <a:spcPct val="0"/>
                </a:spcBef>
              </a:pPr>
              <a:t>32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8587111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52229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8CD863B-31EC-464C-A6BE-4EA3EA79BA0F}" type="datetime1">
              <a:rPr lang="en-US" altLang="zh-HK" sz="1000"/>
              <a:pPr>
                <a:spcBef>
                  <a:spcPct val="0"/>
                </a:spcBef>
              </a:pPr>
              <a:t>4/30/2015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52231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7E9B9BF-201B-482C-B067-27DF40F0840A}" type="slidenum">
              <a:rPr lang="en-US" altLang="zh-HK" sz="1000"/>
              <a:pPr>
                <a:spcBef>
                  <a:spcPct val="0"/>
                </a:spcBef>
              </a:pPr>
              <a:t>33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3958452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53253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A2B1A4E-5017-47A2-A474-3599D4BDA727}" type="datetime1">
              <a:rPr lang="en-US" altLang="zh-HK" sz="1000"/>
              <a:pPr>
                <a:spcBef>
                  <a:spcPct val="0"/>
                </a:spcBef>
              </a:pPr>
              <a:t>4/30/2015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53255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E2FDF42-283A-4DC0-B2DC-CB935C23AE8A}" type="slidenum">
              <a:rPr lang="en-US" altLang="zh-HK" sz="1000"/>
              <a:pPr>
                <a:spcBef>
                  <a:spcPct val="0"/>
                </a:spcBef>
              </a:pPr>
              <a:t>34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9320996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54277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229C490-D682-4382-96CB-965EA33ABAC2}" type="datetime1">
              <a:rPr lang="en-US" altLang="zh-HK" sz="1000"/>
              <a:pPr>
                <a:spcBef>
                  <a:spcPct val="0"/>
                </a:spcBef>
              </a:pPr>
              <a:t>4/30/2015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54279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A59B49F-4D8B-41D0-B01E-63C96014F8CB}" type="slidenum">
              <a:rPr lang="en-US" altLang="zh-HK" sz="1000"/>
              <a:pPr>
                <a:spcBef>
                  <a:spcPct val="0"/>
                </a:spcBef>
              </a:pPr>
              <a:t>35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35390277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55301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4435BA5-403C-4122-AC99-528131478C89}" type="datetime1">
              <a:rPr lang="en-US" altLang="zh-HK" sz="1000"/>
              <a:pPr>
                <a:spcBef>
                  <a:spcPct val="0"/>
                </a:spcBef>
              </a:pPr>
              <a:t>4/30/2015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55303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2AC16E1-DA64-4EDF-97AD-F7BB70F3D1E7}" type="slidenum">
              <a:rPr lang="en-US" altLang="zh-HK" sz="1000"/>
              <a:pPr>
                <a:spcBef>
                  <a:spcPct val="0"/>
                </a:spcBef>
              </a:pPr>
              <a:t>36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24400619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56325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064F8B8-2075-477E-B4AA-6471D5CEEA1A}" type="datetime1">
              <a:rPr lang="en-US" altLang="zh-HK" sz="1000"/>
              <a:pPr>
                <a:spcBef>
                  <a:spcPct val="0"/>
                </a:spcBef>
              </a:pPr>
              <a:t>4/30/2015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56327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96F7D51-C5BB-40E5-A291-08155A8CFFF6}" type="slidenum">
              <a:rPr lang="en-US" altLang="zh-HK" sz="1000"/>
              <a:pPr>
                <a:spcBef>
                  <a:spcPct val="0"/>
                </a:spcBef>
              </a:pPr>
              <a:t>37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2124748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57349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58D158A-8522-4E09-91D2-88061EA76719}" type="datetime1">
              <a:rPr lang="en-US" altLang="zh-HK" sz="1000"/>
              <a:pPr>
                <a:spcBef>
                  <a:spcPct val="0"/>
                </a:spcBef>
              </a:pPr>
              <a:t>4/30/2015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57351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06E7660-69D0-47EF-9B6D-E63AFD490B59}" type="slidenum">
              <a:rPr lang="en-US" altLang="zh-HK" sz="1000"/>
              <a:pPr>
                <a:spcBef>
                  <a:spcPct val="0"/>
                </a:spcBef>
              </a:pPr>
              <a:t>38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8081770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58373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26B818E-864F-40DE-A9E8-D508BFEA282E}" type="datetime1">
              <a:rPr lang="en-US" altLang="zh-HK" sz="1000"/>
              <a:pPr>
                <a:spcBef>
                  <a:spcPct val="0"/>
                </a:spcBef>
              </a:pPr>
              <a:t>4/30/2015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58375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383A145-746B-4362-925B-598330D05F12}" type="slidenum">
              <a:rPr lang="en-US" altLang="zh-HK" sz="1000"/>
              <a:pPr>
                <a:spcBef>
                  <a:spcPct val="0"/>
                </a:spcBef>
              </a:pPr>
              <a:t>39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2505984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14341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3FE56A2-10DF-442A-8B46-8366B9F8EB42}" type="datetime1">
              <a:rPr lang="en-US" altLang="zh-HK" sz="1000"/>
              <a:pPr>
                <a:spcBef>
                  <a:spcPct val="0"/>
                </a:spcBef>
              </a:pPr>
              <a:t>4/30/2015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14343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2D6B581-A5D5-42BC-8333-20FBD529D4A8}" type="slidenum">
              <a:rPr lang="en-US" altLang="zh-HK" sz="1000"/>
              <a:pPr>
                <a:spcBef>
                  <a:spcPct val="0"/>
                </a:spcBef>
              </a:pPr>
              <a:t>4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31737368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59397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1AF687-B92B-489C-A6A5-A79591A33E67}" type="datetime1">
              <a:rPr lang="en-US" altLang="zh-HK" sz="1000"/>
              <a:pPr>
                <a:spcBef>
                  <a:spcPct val="0"/>
                </a:spcBef>
              </a:pPr>
              <a:t>4/30/2015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59399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F07E54B-0F3B-471D-B40B-870F1608B276}" type="slidenum">
              <a:rPr lang="en-US" altLang="zh-HK" sz="1000"/>
              <a:pPr>
                <a:spcBef>
                  <a:spcPct val="0"/>
                </a:spcBef>
              </a:pPr>
              <a:t>40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16155238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60421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94E6E0E-45DB-43EA-88DC-37061FE4FC52}" type="datetime1">
              <a:rPr lang="en-US" altLang="zh-HK" sz="1000"/>
              <a:pPr>
                <a:spcBef>
                  <a:spcPct val="0"/>
                </a:spcBef>
              </a:pPr>
              <a:t>4/30/2015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60423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8CFE7D7-B11D-4255-8215-2994810845E5}" type="slidenum">
              <a:rPr lang="en-US" altLang="zh-HK" sz="1000"/>
              <a:pPr>
                <a:spcBef>
                  <a:spcPct val="0"/>
                </a:spcBef>
              </a:pPr>
              <a:t>41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6199423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61445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8BCEE6A-8A32-4DC8-8230-B2A16B123758}" type="datetime1">
              <a:rPr lang="en-US" altLang="zh-HK" sz="1000"/>
              <a:pPr>
                <a:spcBef>
                  <a:spcPct val="0"/>
                </a:spcBef>
              </a:pPr>
              <a:t>4/30/2015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61447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15B66F3-EE2D-4A07-8832-29C3CDBEA422}" type="slidenum">
              <a:rPr lang="en-US" altLang="zh-HK" sz="1000"/>
              <a:pPr>
                <a:spcBef>
                  <a:spcPct val="0"/>
                </a:spcBef>
              </a:pPr>
              <a:t>42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777280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62469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40D894C-599A-4C3C-95AC-9E7AB6183983}" type="datetime1">
              <a:rPr lang="en-US" altLang="zh-HK" sz="1000"/>
              <a:pPr>
                <a:spcBef>
                  <a:spcPct val="0"/>
                </a:spcBef>
              </a:pPr>
              <a:t>4/30/2015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62471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96F7F38-64E3-4E78-9C47-7149DE0F9AA7}" type="slidenum">
              <a:rPr lang="en-US" altLang="zh-HK" sz="1000"/>
              <a:pPr>
                <a:spcBef>
                  <a:spcPct val="0"/>
                </a:spcBef>
              </a:pPr>
              <a:t>43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32292072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63493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FFA11F6-3B7C-4C1D-BB06-97AF33C140DB}" type="datetime1">
              <a:rPr lang="en-US" altLang="zh-HK" sz="1000"/>
              <a:pPr>
                <a:spcBef>
                  <a:spcPct val="0"/>
                </a:spcBef>
              </a:pPr>
              <a:t>4/30/2015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63495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8E19B7B-E5C4-429E-A05D-CE027F47A4D3}" type="slidenum">
              <a:rPr lang="en-US" altLang="zh-HK" sz="1000"/>
              <a:pPr>
                <a:spcBef>
                  <a:spcPct val="0"/>
                </a:spcBef>
              </a:pPr>
              <a:t>44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34423418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64517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624C7C7-9BE8-4403-A0E5-EE73A5D070FC}" type="datetime1">
              <a:rPr lang="en-US" altLang="zh-HK" sz="1000"/>
              <a:pPr>
                <a:spcBef>
                  <a:spcPct val="0"/>
                </a:spcBef>
              </a:pPr>
              <a:t>4/30/2015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64519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7FAAEBD-D0F0-4773-B4CC-9FAA3681A98E}" type="slidenum">
              <a:rPr lang="en-US" altLang="zh-HK" sz="1000"/>
              <a:pPr>
                <a:spcBef>
                  <a:spcPct val="0"/>
                </a:spcBef>
              </a:pPr>
              <a:t>45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26612488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65541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0496CC6-3F5E-4A57-90F4-0E52ADD57381}" type="datetime1">
              <a:rPr lang="en-US" altLang="zh-HK" sz="1000"/>
              <a:pPr>
                <a:spcBef>
                  <a:spcPct val="0"/>
                </a:spcBef>
              </a:pPr>
              <a:t>4/30/2015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65543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E478B70-39B5-4052-8602-7A80BFEAFBB3}" type="slidenum">
              <a:rPr lang="en-US" altLang="zh-HK" sz="1000"/>
              <a:pPr>
                <a:spcBef>
                  <a:spcPct val="0"/>
                </a:spcBef>
              </a:pPr>
              <a:t>46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8380994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66565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6520FA4-BB86-4435-AFFF-F1E5E17F81DA}" type="datetime1">
              <a:rPr lang="en-US" altLang="zh-HK" sz="1000"/>
              <a:pPr>
                <a:spcBef>
                  <a:spcPct val="0"/>
                </a:spcBef>
              </a:pPr>
              <a:t>4/30/2015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66567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042757B-D1BF-4150-B620-0B0B1B303BFE}" type="slidenum">
              <a:rPr lang="en-US" altLang="zh-HK" sz="1000"/>
              <a:pPr>
                <a:spcBef>
                  <a:spcPct val="0"/>
                </a:spcBef>
              </a:pPr>
              <a:t>47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13183161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67589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E5A390E-4D8E-4DCD-9A9C-24500FBDD711}" type="datetime1">
              <a:rPr lang="en-US" altLang="zh-HK" sz="1000"/>
              <a:pPr>
                <a:spcBef>
                  <a:spcPct val="0"/>
                </a:spcBef>
              </a:pPr>
              <a:t>4/30/2015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67591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B64BE78-B175-4D3B-A73D-08B1126EE374}" type="slidenum">
              <a:rPr lang="en-US" altLang="zh-HK" sz="1000"/>
              <a:pPr>
                <a:spcBef>
                  <a:spcPct val="0"/>
                </a:spcBef>
              </a:pPr>
              <a:t>48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21295338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68613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98DACC8-4C2E-4114-B836-74B951D1FD25}" type="datetime1">
              <a:rPr lang="en-US" altLang="zh-HK" sz="1000"/>
              <a:pPr>
                <a:spcBef>
                  <a:spcPct val="0"/>
                </a:spcBef>
              </a:pPr>
              <a:t>4/30/2015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68615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36894E4-0CB1-4B47-8348-A987201EB0CC}" type="slidenum">
              <a:rPr lang="en-US" altLang="zh-HK" sz="1000"/>
              <a:pPr>
                <a:spcBef>
                  <a:spcPct val="0"/>
                </a:spcBef>
              </a:pPr>
              <a:t>49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1655987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18437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942567C-1236-41DA-851B-48ADADDC8240}" type="datetime1">
              <a:rPr lang="en-US" altLang="zh-HK" sz="1000"/>
              <a:pPr>
                <a:spcBef>
                  <a:spcPct val="0"/>
                </a:spcBef>
              </a:pPr>
              <a:t>4/30/2015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18439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F1F7F5B-583C-455D-BDB4-C29CFCAFFF11}" type="slidenum">
              <a:rPr lang="en-US" altLang="zh-HK" sz="1000"/>
              <a:pPr>
                <a:spcBef>
                  <a:spcPct val="0"/>
                </a:spcBef>
              </a:pPr>
              <a:t>5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30680508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69637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2A96667-34C4-4951-B597-EADC2C8316DA}" type="datetime1">
              <a:rPr lang="en-US" altLang="zh-HK" sz="1000"/>
              <a:pPr>
                <a:spcBef>
                  <a:spcPct val="0"/>
                </a:spcBef>
              </a:pPr>
              <a:t>4/30/2015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69639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5591FED-0409-45DF-A227-9BF250C54393}" type="slidenum">
              <a:rPr lang="en-US" altLang="zh-HK" sz="1000"/>
              <a:pPr>
                <a:spcBef>
                  <a:spcPct val="0"/>
                </a:spcBef>
              </a:pPr>
              <a:t>50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153063319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70661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F3C7CCD-D859-4E5B-BBFE-F83EEE57C200}" type="datetime1">
              <a:rPr lang="en-US" altLang="zh-HK" sz="1000"/>
              <a:pPr>
                <a:spcBef>
                  <a:spcPct val="0"/>
                </a:spcBef>
              </a:pPr>
              <a:t>4/30/2015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70663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DA0CD5B-7A6C-4D64-8377-07E2257DA064}" type="slidenum">
              <a:rPr lang="en-US" altLang="zh-HK" sz="1000"/>
              <a:pPr>
                <a:spcBef>
                  <a:spcPct val="0"/>
                </a:spcBef>
              </a:pPr>
              <a:t>51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19440116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71685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8E21D6E-A283-4A73-8292-372D5B199D9B}" type="datetime1">
              <a:rPr lang="en-US" altLang="zh-HK" sz="1000"/>
              <a:pPr>
                <a:spcBef>
                  <a:spcPct val="0"/>
                </a:spcBef>
              </a:pPr>
              <a:t>4/30/2015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71687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E887A27-EBCE-4006-9B12-30217FEAD940}" type="slidenum">
              <a:rPr lang="en-US" altLang="zh-HK" sz="1000"/>
              <a:pPr>
                <a:spcBef>
                  <a:spcPct val="0"/>
                </a:spcBef>
              </a:pPr>
              <a:t>52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21410080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72709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5759922-0FA5-4D5B-9B41-9DE2BF027696}" type="datetime1">
              <a:rPr lang="en-US" altLang="zh-HK" sz="1000"/>
              <a:pPr>
                <a:spcBef>
                  <a:spcPct val="0"/>
                </a:spcBef>
              </a:pPr>
              <a:t>4/30/2015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72711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0CFEBD3-D841-48B1-8E9C-5FBE2932442A}" type="slidenum">
              <a:rPr lang="en-US" altLang="zh-HK" sz="1000"/>
              <a:pPr>
                <a:spcBef>
                  <a:spcPct val="0"/>
                </a:spcBef>
              </a:pPr>
              <a:t>53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29283924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73733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70BA5EB-56D4-44BF-9253-A5D4B97A8DE3}" type="datetime1">
              <a:rPr lang="en-US" altLang="zh-HK" sz="1000"/>
              <a:pPr>
                <a:spcBef>
                  <a:spcPct val="0"/>
                </a:spcBef>
              </a:pPr>
              <a:t>4/30/2015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73735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67DE859-6B50-4580-BE19-A60ED7F9C433}" type="slidenum">
              <a:rPr lang="en-US" altLang="zh-HK" sz="1000"/>
              <a:pPr>
                <a:spcBef>
                  <a:spcPct val="0"/>
                </a:spcBef>
              </a:pPr>
              <a:t>54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18726402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74757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54D48BD-7322-4DE8-A4F7-E9C92FBCA4A8}" type="datetime1">
              <a:rPr lang="en-US" altLang="zh-HK" sz="1000"/>
              <a:pPr>
                <a:spcBef>
                  <a:spcPct val="0"/>
                </a:spcBef>
              </a:pPr>
              <a:t>4/30/2015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74759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14F6F01-F528-4F03-80A6-3037BCAD4612}" type="slidenum">
              <a:rPr lang="en-US" altLang="zh-HK" sz="1000"/>
              <a:pPr>
                <a:spcBef>
                  <a:spcPct val="0"/>
                </a:spcBef>
              </a:pPr>
              <a:t>55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18209870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75781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3C79010-62D3-4AE8-9C86-A1B8201AC366}" type="datetime1">
              <a:rPr lang="en-US" altLang="zh-HK" sz="1000"/>
              <a:pPr>
                <a:spcBef>
                  <a:spcPct val="0"/>
                </a:spcBef>
              </a:pPr>
              <a:t>4/30/2015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75783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99C4F48-FCDC-4A2F-86BF-47FCE92A28EC}" type="slidenum">
              <a:rPr lang="en-US" altLang="zh-HK" sz="1000"/>
              <a:pPr>
                <a:spcBef>
                  <a:spcPct val="0"/>
                </a:spcBef>
              </a:pPr>
              <a:t>56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407241574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76805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3B76B41-FE19-4018-8764-275F4B086E7A}" type="datetime1">
              <a:rPr lang="en-US" altLang="zh-HK" sz="1000"/>
              <a:pPr>
                <a:spcBef>
                  <a:spcPct val="0"/>
                </a:spcBef>
              </a:pPr>
              <a:t>4/30/2015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76807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51B3556-4061-4231-8384-1216764B45E2}" type="slidenum">
              <a:rPr lang="en-US" altLang="zh-HK" sz="1000"/>
              <a:pPr>
                <a:spcBef>
                  <a:spcPct val="0"/>
                </a:spcBef>
              </a:pPr>
              <a:t>57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34478593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77829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24F739B-679E-4383-AC95-F30F8D0CC793}" type="datetime1">
              <a:rPr lang="en-US" altLang="zh-HK" sz="1000"/>
              <a:pPr>
                <a:spcBef>
                  <a:spcPct val="0"/>
                </a:spcBef>
              </a:pPr>
              <a:t>4/30/2015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77831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0995AE4-5D3D-404C-9A64-5262E458C15B}" type="slidenum">
              <a:rPr lang="en-US" altLang="zh-HK" sz="1000"/>
              <a:pPr>
                <a:spcBef>
                  <a:spcPct val="0"/>
                </a:spcBef>
              </a:pPr>
              <a:t>58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10981726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78853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6C8BEEB-E447-4A4C-A7A3-53E814C01FBC}" type="datetime1">
              <a:rPr lang="en-US" altLang="zh-HK" sz="1000"/>
              <a:pPr>
                <a:spcBef>
                  <a:spcPct val="0"/>
                </a:spcBef>
              </a:pPr>
              <a:t>4/30/2015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78855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C6E8462-D043-46E9-8BF5-84E3858DA712}" type="slidenum">
              <a:rPr lang="en-US" altLang="zh-HK" sz="1000"/>
              <a:pPr>
                <a:spcBef>
                  <a:spcPct val="0"/>
                </a:spcBef>
              </a:pPr>
              <a:t>61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2322300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20485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E74B2E7-911C-43B7-A8F7-994F0E260938}" type="datetime1">
              <a:rPr lang="en-US" altLang="zh-HK" sz="1000"/>
              <a:pPr>
                <a:spcBef>
                  <a:spcPct val="0"/>
                </a:spcBef>
              </a:pPr>
              <a:t>4/30/2015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20487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78EFE40-6D27-41F9-90D2-719D2F1D5383}" type="slidenum">
              <a:rPr lang="en-US" altLang="zh-HK" sz="1000"/>
              <a:pPr>
                <a:spcBef>
                  <a:spcPct val="0"/>
                </a:spcBef>
              </a:pPr>
              <a:t>6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3082698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22533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7F9B075-CEA0-44C8-80F1-D80554614B1B}" type="datetime1">
              <a:rPr lang="en-US" altLang="zh-HK" sz="1000"/>
              <a:pPr>
                <a:spcBef>
                  <a:spcPct val="0"/>
                </a:spcBef>
              </a:pPr>
              <a:t>4/30/2015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22535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528D0F1-D9F3-4F80-A577-3C63628FB2E5}" type="slidenum">
              <a:rPr lang="en-US" altLang="zh-HK" sz="1000"/>
              <a:pPr>
                <a:spcBef>
                  <a:spcPct val="0"/>
                </a:spcBef>
              </a:pPr>
              <a:t>7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2671956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24581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1B2CB3-0CDA-4E35-BFE5-8286248F6AF7}" type="datetime1">
              <a:rPr lang="en-US" altLang="zh-HK" sz="1000"/>
              <a:pPr>
                <a:spcBef>
                  <a:spcPct val="0"/>
                </a:spcBef>
              </a:pPr>
              <a:t>4/30/2015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24583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970CF45-87C0-44E0-A84D-9719595014C0}" type="slidenum">
              <a:rPr lang="en-US" altLang="zh-HK" sz="1000"/>
              <a:pPr>
                <a:spcBef>
                  <a:spcPct val="0"/>
                </a:spcBef>
              </a:pPr>
              <a:t>8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36685767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26629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560F21C-1083-4BFF-B1E1-15BFB297899B}" type="datetime1">
              <a:rPr lang="en-US" altLang="zh-HK" sz="1000"/>
              <a:pPr>
                <a:spcBef>
                  <a:spcPct val="0"/>
                </a:spcBef>
              </a:pPr>
              <a:t>4/30/2015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26631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D352A42-CE95-4D16-913C-26C962AC7B63}" type="slidenum">
              <a:rPr lang="en-US" altLang="zh-HK" sz="1000"/>
              <a:pPr>
                <a:spcBef>
                  <a:spcPct val="0"/>
                </a:spcBef>
              </a:pPr>
              <a:t>9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3449259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Geometry LOD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BA2F3F0-1D35-439E-AAA7-C9350D850B8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7507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Geometry LOD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D538557-A35D-45D1-B086-4C40EC8F09D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8624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52400"/>
            <a:ext cx="2209800" cy="6278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152400"/>
            <a:ext cx="6477000" cy="62785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Geometry LOD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2895626-13C6-4A65-9F2A-E01DB83C128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47885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52400" y="1295400"/>
            <a:ext cx="8839200" cy="51355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62000" y="6572250"/>
            <a:ext cx="8382000" cy="304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Geometry LOD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>
            <a:lvl1pPr>
              <a:defRPr/>
            </a:lvl1pPr>
          </a:lstStyle>
          <a:p>
            <a:fld id="{4D41EAA8-23F3-421B-8E24-360CCD8486E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3063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Geometry LOD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1E89504-E9A2-4960-B6E9-AA849F475C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83449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Geometry LOD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43A2ADB-794E-4A14-B462-84F708D1286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40594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35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35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Geometry LOD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1859EB1-3964-4F0B-AAF2-2D82819755D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18214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Geometry LOD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D0FC45A-B16E-4BE3-966F-650D166F9B9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4348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Geometry LOD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5D88420-11A1-4E9B-8B09-0569A8ABF53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19330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Geometry LOD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DC31316-32B0-47E1-B495-2D5B9A2BB41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51618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Geometry LOD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8794DEE-ADCF-4D48-B69B-5BE36010F78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9675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Geometry LOD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4663A8-7198-41C4-8C1F-6ACE455AAF1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8010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00006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52400"/>
            <a:ext cx="88392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3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62000" y="6572250"/>
            <a:ext cx="838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r>
              <a:rPr lang="en-US" smtClean="0"/>
              <a:t>Geometry LOD</a:t>
            </a: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-39688" y="6572250"/>
            <a:ext cx="6048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1">
                <a:latin typeface="+mn-lt"/>
              </a:defRPr>
            </a:lvl1pPr>
          </a:lstStyle>
          <a:p>
            <a:fld id="{1E99FDDE-525F-4C70-A2BE-D92EE485439A}" type="slidenum">
              <a:rPr lang="en-US"/>
              <a:pPr/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/>
  </p:transition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54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5400" b="1">
          <a:solidFill>
            <a:schemeClr val="tx2"/>
          </a:solidFill>
          <a:latin typeface="Calibri" panose="020F050202020403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5400" b="1">
          <a:solidFill>
            <a:schemeClr val="tx2"/>
          </a:solidFill>
          <a:latin typeface="Calibri" panose="020F050202020403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5400" b="1">
          <a:solidFill>
            <a:schemeClr val="tx2"/>
          </a:solidFill>
          <a:latin typeface="Calibri" panose="020F050202020403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5400" b="1">
          <a:solidFill>
            <a:schemeClr val="tx2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400" b="1">
          <a:solidFill>
            <a:schemeClr val="tx2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400" b="1">
          <a:solidFill>
            <a:schemeClr val="tx2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400" b="1">
          <a:solidFill>
            <a:schemeClr val="tx2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400" b="1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4.png"/><Relationship Id="rId4" Type="http://schemas.openxmlformats.org/officeDocument/2006/relationships/oleObject" Target="../embeddings/oleObject1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7.png"/><Relationship Id="rId4" Type="http://schemas.openxmlformats.org/officeDocument/2006/relationships/oleObject" Target="../embeddings/oleObject3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41.png"/><Relationship Id="rId4" Type="http://schemas.openxmlformats.org/officeDocument/2006/relationships/oleObject" Target="../embeddings/oleObject5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1.png"/><Relationship Id="rId4" Type="http://schemas.openxmlformats.org/officeDocument/2006/relationships/oleObject" Target="../embeddings/oleObject7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47.xml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52.png"/><Relationship Id="rId4" Type="http://schemas.openxmlformats.org/officeDocument/2006/relationships/oleObject" Target="../embeddings/oleObject8.bin"/><Relationship Id="rId9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commons/a/af/Shadow_volume_illustration.p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bumblebee.lcs.mit.edu/cats/images/2002_0419_smoothie_box1.jpg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810000"/>
            <a:ext cx="7772400" cy="1470025"/>
          </a:xfrm>
        </p:spPr>
        <p:txBody>
          <a:bodyPr anchor="ctr"/>
          <a:lstStyle/>
          <a:p>
            <a:r>
              <a:rPr lang="en-US" dirty="0" smtClean="0"/>
              <a:t>Shadows</a:t>
            </a:r>
            <a:endParaRPr lang="en-US" dirty="0"/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76200"/>
            <a:ext cx="6400800" cy="1752600"/>
          </a:xfrm>
        </p:spPr>
        <p:txBody>
          <a:bodyPr/>
          <a:lstStyle/>
          <a:p>
            <a:r>
              <a:rPr lang="en-US" sz="3200" dirty="0" smtClean="0"/>
              <a:t>COMP4451 Game Programming</a:t>
            </a:r>
            <a:endParaRPr lang="en-US" sz="3200" dirty="0"/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600200"/>
            <a:ext cx="1758950" cy="175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477838" y="166688"/>
            <a:ext cx="7975600" cy="1066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Eye-to-Object</a:t>
            </a:r>
            <a:br>
              <a:rPr lang="en-US" dirty="0" smtClean="0"/>
            </a:br>
            <a:r>
              <a:rPr lang="en-US" dirty="0" smtClean="0"/>
              <a:t>Stencil Counting</a:t>
            </a:r>
            <a:endParaRPr lang="en-US" dirty="0"/>
          </a:p>
        </p:txBody>
      </p:sp>
      <p:grpSp>
        <p:nvGrpSpPr>
          <p:cNvPr id="27651" name="Group 3"/>
          <p:cNvGrpSpPr>
            <a:grpSpLocks/>
          </p:cNvGrpSpPr>
          <p:nvPr/>
        </p:nvGrpSpPr>
        <p:grpSpPr bwMode="auto">
          <a:xfrm>
            <a:off x="931863" y="4319588"/>
            <a:ext cx="544512" cy="288925"/>
            <a:chOff x="1268" y="2596"/>
            <a:chExt cx="271" cy="150"/>
          </a:xfrm>
        </p:grpSpPr>
        <p:sp>
          <p:nvSpPr>
            <p:cNvPr id="734212" name="Oval 4"/>
            <p:cNvSpPr>
              <a:spLocks noChangeArrowheads="1"/>
            </p:cNvSpPr>
            <p:nvPr/>
          </p:nvSpPr>
          <p:spPr bwMode="auto">
            <a:xfrm>
              <a:off x="1268" y="2596"/>
              <a:ext cx="271" cy="150"/>
            </a:xfrm>
            <a:prstGeom prst="ellipse">
              <a:avLst/>
            </a:prstGeom>
            <a:solidFill>
              <a:srgbClr val="C0C0C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Monotype Sorts"/>
                <a:buChar char="l"/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50000"/>
                <a:buFont typeface="Monotype Sorts"/>
                <a:buChar char="n"/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accent2"/>
                </a:buClr>
                <a:buChar char="–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altLang="zh-HK" sz="1900" smtClean="0">
                <a:effectLst>
                  <a:outerShdw blurRad="38100" dist="38100" dir="2700000" algn="tl">
                    <a:srgbClr val="FFFFFF"/>
                  </a:outerShdw>
                </a:effectLst>
                <a:ea typeface="PMingLiU" panose="02020500000000000000" pitchFamily="18" charset="-120"/>
              </a:endParaRPr>
            </a:p>
          </p:txBody>
        </p:sp>
        <p:sp>
          <p:nvSpPr>
            <p:cNvPr id="734213" name="Oval 5"/>
            <p:cNvSpPr>
              <a:spLocks noChangeArrowheads="1"/>
            </p:cNvSpPr>
            <p:nvPr/>
          </p:nvSpPr>
          <p:spPr bwMode="auto">
            <a:xfrm>
              <a:off x="1321" y="2596"/>
              <a:ext cx="180" cy="150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Monotype Sorts"/>
                <a:buChar char="l"/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50000"/>
                <a:buFont typeface="Monotype Sorts"/>
                <a:buChar char="n"/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accent2"/>
                </a:buClr>
                <a:buChar char="–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altLang="zh-HK" sz="190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endParaRPr>
            </a:p>
          </p:txBody>
        </p:sp>
        <p:sp>
          <p:nvSpPr>
            <p:cNvPr id="734214" name="Oval 6"/>
            <p:cNvSpPr>
              <a:spLocks noChangeArrowheads="1"/>
            </p:cNvSpPr>
            <p:nvPr/>
          </p:nvSpPr>
          <p:spPr bwMode="auto">
            <a:xfrm>
              <a:off x="1373" y="2641"/>
              <a:ext cx="75" cy="75"/>
            </a:xfrm>
            <a:prstGeom prst="ellipse">
              <a:avLst/>
            </a:prstGeom>
            <a:solidFill>
              <a:srgbClr val="80808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Monotype Sorts"/>
                <a:buChar char="l"/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50000"/>
                <a:buFont typeface="Monotype Sorts"/>
                <a:buChar char="n"/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accent2"/>
                </a:buClr>
                <a:buChar char="–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altLang="zh-HK" sz="1900" smtClean="0">
                <a:effectLst>
                  <a:outerShdw blurRad="38100" dist="38100" dir="2700000" algn="tl">
                    <a:srgbClr val="FFFFFF"/>
                  </a:outerShdw>
                </a:effectLst>
                <a:ea typeface="PMingLiU" panose="02020500000000000000" pitchFamily="18" charset="-120"/>
              </a:endParaRPr>
            </a:p>
          </p:txBody>
        </p:sp>
      </p:grpSp>
      <p:grpSp>
        <p:nvGrpSpPr>
          <p:cNvPr id="27652" name="Group 7"/>
          <p:cNvGrpSpPr>
            <a:grpSpLocks/>
          </p:cNvGrpSpPr>
          <p:nvPr/>
        </p:nvGrpSpPr>
        <p:grpSpPr bwMode="auto">
          <a:xfrm>
            <a:off x="3629025" y="1676400"/>
            <a:ext cx="830263" cy="828675"/>
            <a:chOff x="2321" y="1227"/>
            <a:chExt cx="413" cy="429"/>
          </a:xfrm>
        </p:grpSpPr>
        <p:sp>
          <p:nvSpPr>
            <p:cNvPr id="734216" name="Oval 8"/>
            <p:cNvSpPr>
              <a:spLocks noChangeArrowheads="1"/>
            </p:cNvSpPr>
            <p:nvPr/>
          </p:nvSpPr>
          <p:spPr bwMode="auto">
            <a:xfrm>
              <a:off x="2433" y="1378"/>
              <a:ext cx="121" cy="120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rgbClr val="C3A90B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Monotype Sorts"/>
                <a:buChar char="l"/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50000"/>
                <a:buFont typeface="Monotype Sorts"/>
                <a:buChar char="n"/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accent2"/>
                </a:buClr>
                <a:buChar char="–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altLang="zh-HK" sz="1900" smtClean="0">
                <a:effectLst>
                  <a:outerShdw blurRad="38100" dist="38100" dir="2700000" algn="tl">
                    <a:srgbClr val="FFFFFF"/>
                  </a:outerShdw>
                </a:effectLst>
                <a:ea typeface="PMingLiU" panose="02020500000000000000" pitchFamily="18" charset="-120"/>
              </a:endParaRPr>
            </a:p>
          </p:txBody>
        </p:sp>
        <p:sp>
          <p:nvSpPr>
            <p:cNvPr id="734217" name="Line 9"/>
            <p:cNvSpPr>
              <a:spLocks noChangeShapeType="1"/>
            </p:cNvSpPr>
            <p:nvPr/>
          </p:nvSpPr>
          <p:spPr bwMode="auto">
            <a:xfrm flipV="1">
              <a:off x="2494" y="1227"/>
              <a:ext cx="1" cy="90"/>
            </a:xfrm>
            <a:prstGeom prst="line">
              <a:avLst/>
            </a:prstGeom>
            <a:noFill/>
            <a:ln w="38100" cap="rnd">
              <a:solidFill>
                <a:srgbClr val="C3A90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734218" name="Line 10"/>
            <p:cNvSpPr>
              <a:spLocks noChangeShapeType="1"/>
            </p:cNvSpPr>
            <p:nvPr/>
          </p:nvSpPr>
          <p:spPr bwMode="auto">
            <a:xfrm>
              <a:off x="2494" y="1558"/>
              <a:ext cx="1" cy="98"/>
            </a:xfrm>
            <a:prstGeom prst="line">
              <a:avLst/>
            </a:prstGeom>
            <a:noFill/>
            <a:ln w="38100" cap="rnd">
              <a:solidFill>
                <a:srgbClr val="C3A90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734219" name="Line 11"/>
            <p:cNvSpPr>
              <a:spLocks noChangeShapeType="1"/>
            </p:cNvSpPr>
            <p:nvPr/>
          </p:nvSpPr>
          <p:spPr bwMode="auto">
            <a:xfrm flipV="1">
              <a:off x="2561" y="1265"/>
              <a:ext cx="53" cy="75"/>
            </a:xfrm>
            <a:prstGeom prst="line">
              <a:avLst/>
            </a:prstGeom>
            <a:noFill/>
            <a:ln w="38100" cap="rnd">
              <a:solidFill>
                <a:srgbClr val="C3A90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734220" name="Line 12"/>
            <p:cNvSpPr>
              <a:spLocks noChangeShapeType="1"/>
            </p:cNvSpPr>
            <p:nvPr/>
          </p:nvSpPr>
          <p:spPr bwMode="auto">
            <a:xfrm flipV="1">
              <a:off x="2599" y="1348"/>
              <a:ext cx="98" cy="45"/>
            </a:xfrm>
            <a:prstGeom prst="line">
              <a:avLst/>
            </a:prstGeom>
            <a:noFill/>
            <a:ln w="38100" cap="rnd">
              <a:solidFill>
                <a:srgbClr val="C3A90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734221" name="Line 13"/>
            <p:cNvSpPr>
              <a:spLocks noChangeShapeType="1"/>
            </p:cNvSpPr>
            <p:nvPr/>
          </p:nvSpPr>
          <p:spPr bwMode="auto">
            <a:xfrm>
              <a:off x="2554" y="1543"/>
              <a:ext cx="60" cy="81"/>
            </a:xfrm>
            <a:prstGeom prst="line">
              <a:avLst/>
            </a:prstGeom>
            <a:noFill/>
            <a:ln w="38100" cap="rnd">
              <a:solidFill>
                <a:srgbClr val="C3A90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734222" name="Line 14"/>
            <p:cNvSpPr>
              <a:spLocks noChangeShapeType="1"/>
            </p:cNvSpPr>
            <p:nvPr/>
          </p:nvSpPr>
          <p:spPr bwMode="auto">
            <a:xfrm>
              <a:off x="2614" y="1498"/>
              <a:ext cx="90" cy="38"/>
            </a:xfrm>
            <a:prstGeom prst="line">
              <a:avLst/>
            </a:prstGeom>
            <a:noFill/>
            <a:ln w="38100" cap="rnd">
              <a:solidFill>
                <a:srgbClr val="C3A90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734223" name="Line 15"/>
            <p:cNvSpPr>
              <a:spLocks noChangeShapeType="1"/>
            </p:cNvSpPr>
            <p:nvPr/>
          </p:nvSpPr>
          <p:spPr bwMode="auto">
            <a:xfrm flipH="1" flipV="1">
              <a:off x="2388" y="1265"/>
              <a:ext cx="53" cy="60"/>
            </a:xfrm>
            <a:prstGeom prst="line">
              <a:avLst/>
            </a:prstGeom>
            <a:noFill/>
            <a:ln w="38100" cap="rnd">
              <a:solidFill>
                <a:srgbClr val="C3A90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734224" name="Line 16"/>
            <p:cNvSpPr>
              <a:spLocks noChangeShapeType="1"/>
            </p:cNvSpPr>
            <p:nvPr/>
          </p:nvSpPr>
          <p:spPr bwMode="auto">
            <a:xfrm flipH="1" flipV="1">
              <a:off x="2321" y="1348"/>
              <a:ext cx="67" cy="37"/>
            </a:xfrm>
            <a:prstGeom prst="line">
              <a:avLst/>
            </a:prstGeom>
            <a:noFill/>
            <a:ln w="38100" cap="rnd">
              <a:solidFill>
                <a:srgbClr val="C3A90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734225" name="Line 17"/>
            <p:cNvSpPr>
              <a:spLocks noChangeShapeType="1"/>
            </p:cNvSpPr>
            <p:nvPr/>
          </p:nvSpPr>
          <p:spPr bwMode="auto">
            <a:xfrm flipH="1">
              <a:off x="2388" y="1543"/>
              <a:ext cx="45" cy="81"/>
            </a:xfrm>
            <a:prstGeom prst="line">
              <a:avLst/>
            </a:prstGeom>
            <a:noFill/>
            <a:ln w="38100" cap="rnd">
              <a:solidFill>
                <a:srgbClr val="C3A90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734226" name="Line 18"/>
            <p:cNvSpPr>
              <a:spLocks noChangeShapeType="1"/>
            </p:cNvSpPr>
            <p:nvPr/>
          </p:nvSpPr>
          <p:spPr bwMode="auto">
            <a:xfrm flipH="1">
              <a:off x="2321" y="1505"/>
              <a:ext cx="67" cy="39"/>
            </a:xfrm>
            <a:prstGeom prst="line">
              <a:avLst/>
            </a:prstGeom>
            <a:noFill/>
            <a:ln w="38100" cap="rnd">
              <a:solidFill>
                <a:srgbClr val="C3A90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734227" name="Line 19"/>
            <p:cNvSpPr>
              <a:spLocks noChangeShapeType="1"/>
            </p:cNvSpPr>
            <p:nvPr/>
          </p:nvSpPr>
          <p:spPr bwMode="auto">
            <a:xfrm>
              <a:off x="2614" y="1438"/>
              <a:ext cx="120" cy="1"/>
            </a:xfrm>
            <a:prstGeom prst="line">
              <a:avLst/>
            </a:prstGeom>
            <a:noFill/>
            <a:ln w="38100" cap="rnd">
              <a:solidFill>
                <a:srgbClr val="C3A90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734228" name="Line 20"/>
            <p:cNvSpPr>
              <a:spLocks noChangeShapeType="1"/>
            </p:cNvSpPr>
            <p:nvPr/>
          </p:nvSpPr>
          <p:spPr bwMode="auto">
            <a:xfrm flipH="1">
              <a:off x="2321" y="1438"/>
              <a:ext cx="60" cy="1"/>
            </a:xfrm>
            <a:prstGeom prst="line">
              <a:avLst/>
            </a:prstGeom>
            <a:noFill/>
            <a:ln w="38100" cap="rnd">
              <a:solidFill>
                <a:srgbClr val="C3A90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</p:grpSp>
      <p:sp>
        <p:nvSpPr>
          <p:cNvPr id="734229" name="Rectangle 21"/>
          <p:cNvSpPr>
            <a:spLocks noChangeArrowheads="1"/>
          </p:cNvSpPr>
          <p:nvPr/>
        </p:nvSpPr>
        <p:spPr bwMode="auto">
          <a:xfrm>
            <a:off x="5910263" y="2359025"/>
            <a:ext cx="2797175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HK" sz="1900" smtClean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4230" name="Rectangle 22"/>
          <p:cNvSpPr>
            <a:spLocks noChangeArrowheads="1"/>
          </p:cNvSpPr>
          <p:nvPr/>
        </p:nvSpPr>
        <p:spPr bwMode="auto">
          <a:xfrm>
            <a:off x="6169025" y="2327275"/>
            <a:ext cx="2006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Shadowing object</a:t>
            </a:r>
            <a:endParaRPr lang="en-US" altLang="zh-HK" sz="2000" b="1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734231" name="Rectangle 23"/>
          <p:cNvSpPr>
            <a:spLocks noChangeArrowheads="1"/>
          </p:cNvSpPr>
          <p:nvPr/>
        </p:nvSpPr>
        <p:spPr bwMode="auto">
          <a:xfrm>
            <a:off x="8088313" y="2446338"/>
            <a:ext cx="730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 </a:t>
            </a:r>
            <a:endParaRPr lang="en-US" altLang="zh-HK" sz="2000" b="1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734232" name="Rectangle 24"/>
          <p:cNvSpPr>
            <a:spLocks noChangeArrowheads="1"/>
          </p:cNvSpPr>
          <p:nvPr/>
        </p:nvSpPr>
        <p:spPr bwMode="auto">
          <a:xfrm>
            <a:off x="1511300" y="2241550"/>
            <a:ext cx="1436688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HK" sz="1900" smtClean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4233" name="Rectangle 25"/>
          <p:cNvSpPr>
            <a:spLocks noChangeArrowheads="1"/>
          </p:cNvSpPr>
          <p:nvPr/>
        </p:nvSpPr>
        <p:spPr bwMode="auto">
          <a:xfrm>
            <a:off x="620713" y="2233613"/>
            <a:ext cx="830262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Light</a:t>
            </a:r>
            <a:b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</a:b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source </a:t>
            </a:r>
            <a:endParaRPr lang="en-US" altLang="zh-HK" sz="2000" b="1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734234" name="Rectangle 26"/>
          <p:cNvSpPr>
            <a:spLocks noChangeArrowheads="1"/>
          </p:cNvSpPr>
          <p:nvPr/>
        </p:nvSpPr>
        <p:spPr bwMode="auto">
          <a:xfrm>
            <a:off x="1314450" y="5437188"/>
            <a:ext cx="15113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HK" sz="1900" smtClean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4235" name="Rectangle 27"/>
          <p:cNvSpPr>
            <a:spLocks noChangeArrowheads="1"/>
          </p:cNvSpPr>
          <p:nvPr/>
        </p:nvSpPr>
        <p:spPr bwMode="auto">
          <a:xfrm>
            <a:off x="620713" y="5522913"/>
            <a:ext cx="946150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Eye</a:t>
            </a:r>
            <a:b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</a:b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position </a:t>
            </a:r>
            <a:endParaRPr lang="en-US" altLang="zh-HK" sz="2000" b="1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734236" name="Rectangle 28"/>
          <p:cNvSpPr>
            <a:spLocks noChangeArrowheads="1"/>
          </p:cNvSpPr>
          <p:nvPr/>
        </p:nvSpPr>
        <p:spPr bwMode="auto">
          <a:xfrm>
            <a:off x="2222500" y="3273425"/>
            <a:ext cx="1209675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HK" sz="1900" smtClean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4237" name="Rectangle 29"/>
          <p:cNvSpPr>
            <a:spLocks noChangeArrowheads="1"/>
          </p:cNvSpPr>
          <p:nvPr/>
        </p:nvSpPr>
        <p:spPr bwMode="auto">
          <a:xfrm>
            <a:off x="2519363" y="3375025"/>
            <a:ext cx="4937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zero</a:t>
            </a:r>
            <a:endParaRPr lang="en-US" altLang="zh-HK" sz="2000" b="1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734238" name="Rectangle 30"/>
          <p:cNvSpPr>
            <a:spLocks noChangeArrowheads="1"/>
          </p:cNvSpPr>
          <p:nvPr/>
        </p:nvSpPr>
        <p:spPr bwMode="auto">
          <a:xfrm>
            <a:off x="5683250" y="3840163"/>
            <a:ext cx="10604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HK" sz="1900" smtClean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4239" name="Rectangle 31"/>
          <p:cNvSpPr>
            <a:spLocks noChangeArrowheads="1"/>
          </p:cNvSpPr>
          <p:nvPr/>
        </p:nvSpPr>
        <p:spPr bwMode="auto">
          <a:xfrm>
            <a:off x="5980113" y="3941763"/>
            <a:ext cx="493712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zero</a:t>
            </a:r>
            <a:endParaRPr lang="en-US" altLang="zh-HK" sz="2000" b="1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734240" name="Rectangle 32"/>
          <p:cNvSpPr>
            <a:spLocks noChangeArrowheads="1"/>
          </p:cNvSpPr>
          <p:nvPr/>
        </p:nvSpPr>
        <p:spPr bwMode="auto">
          <a:xfrm>
            <a:off x="3886200" y="3273425"/>
            <a:ext cx="739775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HK" sz="1900" smtClean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4241" name="Rectangle 33"/>
          <p:cNvSpPr>
            <a:spLocks noChangeArrowheads="1"/>
          </p:cNvSpPr>
          <p:nvPr/>
        </p:nvSpPr>
        <p:spPr bwMode="auto">
          <a:xfrm>
            <a:off x="4162425" y="3375025"/>
            <a:ext cx="2873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+1</a:t>
            </a:r>
            <a:endParaRPr lang="en-US" altLang="zh-HK" sz="2000" b="1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734242" name="Rectangle 34"/>
          <p:cNvSpPr>
            <a:spLocks noChangeArrowheads="1"/>
          </p:cNvSpPr>
          <p:nvPr/>
        </p:nvSpPr>
        <p:spPr bwMode="auto">
          <a:xfrm>
            <a:off x="2825750" y="5437188"/>
            <a:ext cx="7556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HK" sz="1900" smtClean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4243" name="Rectangle 35"/>
          <p:cNvSpPr>
            <a:spLocks noChangeArrowheads="1"/>
          </p:cNvSpPr>
          <p:nvPr/>
        </p:nvSpPr>
        <p:spPr bwMode="auto">
          <a:xfrm>
            <a:off x="3101975" y="5538788"/>
            <a:ext cx="2889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+1</a:t>
            </a:r>
            <a:endParaRPr lang="en-US" altLang="zh-HK" sz="2000" b="1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734244" name="Rectangle 36"/>
          <p:cNvSpPr>
            <a:spLocks noChangeArrowheads="1"/>
          </p:cNvSpPr>
          <p:nvPr/>
        </p:nvSpPr>
        <p:spPr bwMode="auto">
          <a:xfrm>
            <a:off x="3446463" y="5130800"/>
            <a:ext cx="7556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HK" sz="1900" smtClean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4245" name="Rectangle 37"/>
          <p:cNvSpPr>
            <a:spLocks noChangeArrowheads="1"/>
          </p:cNvSpPr>
          <p:nvPr/>
        </p:nvSpPr>
        <p:spPr bwMode="auto">
          <a:xfrm>
            <a:off x="3724275" y="5233988"/>
            <a:ext cx="2889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+2</a:t>
            </a:r>
            <a:endParaRPr lang="en-US" altLang="zh-HK" sz="2000" b="1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734246" name="Rectangle 38"/>
          <p:cNvSpPr>
            <a:spLocks noChangeArrowheads="1"/>
          </p:cNvSpPr>
          <p:nvPr/>
        </p:nvSpPr>
        <p:spPr bwMode="auto">
          <a:xfrm>
            <a:off x="4533900" y="5145088"/>
            <a:ext cx="757238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HK" sz="1900" smtClean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4247" name="Rectangle 39"/>
          <p:cNvSpPr>
            <a:spLocks noChangeArrowheads="1"/>
          </p:cNvSpPr>
          <p:nvPr/>
        </p:nvSpPr>
        <p:spPr bwMode="auto">
          <a:xfrm>
            <a:off x="4811713" y="5246688"/>
            <a:ext cx="28892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+2</a:t>
            </a:r>
            <a:endParaRPr lang="en-US" altLang="zh-HK" sz="2000" b="1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734248" name="Rectangle 40"/>
          <p:cNvSpPr>
            <a:spLocks noChangeArrowheads="1"/>
          </p:cNvSpPr>
          <p:nvPr/>
        </p:nvSpPr>
        <p:spPr bwMode="auto">
          <a:xfrm>
            <a:off x="4035425" y="5581650"/>
            <a:ext cx="7397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HK" sz="1900" smtClean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4249" name="Rectangle 41"/>
          <p:cNvSpPr>
            <a:spLocks noChangeArrowheads="1"/>
          </p:cNvSpPr>
          <p:nvPr/>
        </p:nvSpPr>
        <p:spPr bwMode="auto">
          <a:xfrm>
            <a:off x="4313238" y="5683250"/>
            <a:ext cx="2889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+3</a:t>
            </a:r>
            <a:endParaRPr lang="en-US" altLang="zh-HK" sz="2000" b="1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734250" name="Line 42"/>
          <p:cNvSpPr>
            <a:spLocks noChangeShapeType="1"/>
          </p:cNvSpPr>
          <p:nvPr/>
        </p:nvSpPr>
        <p:spPr bwMode="auto">
          <a:xfrm>
            <a:off x="3762375" y="2851150"/>
            <a:ext cx="622300" cy="74613"/>
          </a:xfrm>
          <a:prstGeom prst="line">
            <a:avLst/>
          </a:prstGeom>
          <a:noFill/>
          <a:ln w="119063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734251" name="Line 43"/>
          <p:cNvSpPr>
            <a:spLocks noChangeShapeType="1"/>
          </p:cNvSpPr>
          <p:nvPr/>
        </p:nvSpPr>
        <p:spPr bwMode="auto">
          <a:xfrm flipH="1">
            <a:off x="2746375" y="4286250"/>
            <a:ext cx="473075" cy="2078038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734252" name="Line 44"/>
          <p:cNvSpPr>
            <a:spLocks noChangeShapeType="1"/>
          </p:cNvSpPr>
          <p:nvPr/>
        </p:nvSpPr>
        <p:spPr bwMode="auto">
          <a:xfrm flipH="1">
            <a:off x="3430588" y="2865438"/>
            <a:ext cx="358775" cy="3211512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734253" name="Line 45"/>
          <p:cNvSpPr>
            <a:spLocks noChangeShapeType="1"/>
          </p:cNvSpPr>
          <p:nvPr/>
        </p:nvSpPr>
        <p:spPr bwMode="auto">
          <a:xfrm flipH="1">
            <a:off x="4113213" y="4394200"/>
            <a:ext cx="74612" cy="170815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734254" name="Line 46"/>
          <p:cNvSpPr>
            <a:spLocks noChangeShapeType="1"/>
          </p:cNvSpPr>
          <p:nvPr/>
        </p:nvSpPr>
        <p:spPr bwMode="auto">
          <a:xfrm>
            <a:off x="4313238" y="4037013"/>
            <a:ext cx="409575" cy="2327275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734255" name="Line 47"/>
          <p:cNvSpPr>
            <a:spLocks noChangeShapeType="1"/>
          </p:cNvSpPr>
          <p:nvPr/>
        </p:nvSpPr>
        <p:spPr bwMode="auto">
          <a:xfrm>
            <a:off x="4946650" y="4333875"/>
            <a:ext cx="560388" cy="1470025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734256" name="Line 48"/>
          <p:cNvSpPr>
            <a:spLocks noChangeShapeType="1"/>
          </p:cNvSpPr>
          <p:nvPr/>
        </p:nvSpPr>
        <p:spPr bwMode="auto">
          <a:xfrm>
            <a:off x="4386263" y="2962275"/>
            <a:ext cx="2276475" cy="3425825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734257" name="Line 49"/>
          <p:cNvSpPr>
            <a:spLocks noChangeShapeType="1"/>
          </p:cNvSpPr>
          <p:nvPr/>
        </p:nvSpPr>
        <p:spPr bwMode="auto">
          <a:xfrm flipV="1">
            <a:off x="1487488" y="2233613"/>
            <a:ext cx="1738312" cy="2000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734258" name="Line 50"/>
          <p:cNvSpPr>
            <a:spLocks noChangeShapeType="1"/>
          </p:cNvSpPr>
          <p:nvPr/>
        </p:nvSpPr>
        <p:spPr bwMode="auto">
          <a:xfrm flipH="1">
            <a:off x="4673600" y="2605088"/>
            <a:ext cx="1062038" cy="1857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734259" name="Line 51"/>
          <p:cNvSpPr>
            <a:spLocks noChangeShapeType="1"/>
          </p:cNvSpPr>
          <p:nvPr/>
        </p:nvSpPr>
        <p:spPr bwMode="auto">
          <a:xfrm flipV="1">
            <a:off x="1090613" y="4787900"/>
            <a:ext cx="125412" cy="644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734260" name="Line 52"/>
          <p:cNvSpPr>
            <a:spLocks noChangeShapeType="1"/>
          </p:cNvSpPr>
          <p:nvPr/>
        </p:nvSpPr>
        <p:spPr bwMode="auto">
          <a:xfrm flipV="1">
            <a:off x="3160713" y="4013200"/>
            <a:ext cx="1163637" cy="219075"/>
          </a:xfrm>
          <a:prstGeom prst="line">
            <a:avLst/>
          </a:prstGeom>
          <a:noFill/>
          <a:ln w="119063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734261" name="Line 53"/>
          <p:cNvSpPr>
            <a:spLocks noChangeShapeType="1"/>
          </p:cNvSpPr>
          <p:nvPr/>
        </p:nvSpPr>
        <p:spPr bwMode="auto">
          <a:xfrm flipV="1">
            <a:off x="4141788" y="4303713"/>
            <a:ext cx="862012" cy="101600"/>
          </a:xfrm>
          <a:prstGeom prst="line">
            <a:avLst/>
          </a:prstGeom>
          <a:noFill/>
          <a:ln w="119063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09308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234" name="Rectangle 2"/>
          <p:cNvSpPr>
            <a:spLocks noGrp="1" noChangeArrowheads="1"/>
          </p:cNvSpPr>
          <p:nvPr>
            <p:ph type="title"/>
          </p:nvPr>
        </p:nvSpPr>
        <p:spPr>
          <a:xfrm>
            <a:off x="477838" y="166688"/>
            <a:ext cx="7975600" cy="1066800"/>
          </a:xfrm>
        </p:spPr>
        <p:txBody>
          <a:bodyPr/>
          <a:lstStyle/>
          <a:p>
            <a:pPr>
              <a:defRPr/>
            </a:pPr>
            <a:r>
              <a:rPr lang="en-US" sz="4800" dirty="0" smtClean="0"/>
              <a:t>Illuminated, Behind </a:t>
            </a:r>
            <a:r>
              <a:rPr lang="en-US" sz="4800" dirty="0"/>
              <a:t>Shadow </a:t>
            </a:r>
            <a:r>
              <a:rPr lang="en-US" sz="4800" dirty="0" smtClean="0"/>
              <a:t>Volumes (</a:t>
            </a:r>
            <a:r>
              <a:rPr lang="en-US" sz="4800" i="1" dirty="0" err="1" smtClean="0"/>
              <a:t>Zpass</a:t>
            </a:r>
            <a:r>
              <a:rPr lang="en-US" sz="4800" dirty="0"/>
              <a:t>)</a:t>
            </a:r>
          </a:p>
        </p:txBody>
      </p:sp>
      <p:grpSp>
        <p:nvGrpSpPr>
          <p:cNvPr id="29699" name="Group 3"/>
          <p:cNvGrpSpPr>
            <a:grpSpLocks/>
          </p:cNvGrpSpPr>
          <p:nvPr/>
        </p:nvGrpSpPr>
        <p:grpSpPr bwMode="auto">
          <a:xfrm>
            <a:off x="931863" y="4130675"/>
            <a:ext cx="544512" cy="288925"/>
            <a:chOff x="1268" y="2596"/>
            <a:chExt cx="271" cy="150"/>
          </a:xfrm>
        </p:grpSpPr>
        <p:sp>
          <p:nvSpPr>
            <p:cNvPr id="735236" name="Oval 4"/>
            <p:cNvSpPr>
              <a:spLocks noChangeArrowheads="1"/>
            </p:cNvSpPr>
            <p:nvPr/>
          </p:nvSpPr>
          <p:spPr bwMode="auto">
            <a:xfrm>
              <a:off x="1268" y="2596"/>
              <a:ext cx="271" cy="150"/>
            </a:xfrm>
            <a:prstGeom prst="ellipse">
              <a:avLst/>
            </a:prstGeom>
            <a:solidFill>
              <a:srgbClr val="C0C0C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Monotype Sorts"/>
                <a:buChar char="l"/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50000"/>
                <a:buFont typeface="Monotype Sorts"/>
                <a:buChar char="n"/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accent2"/>
                </a:buClr>
                <a:buChar char="–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altLang="zh-HK" sz="1900" smtClean="0">
                <a:effectLst>
                  <a:outerShdw blurRad="38100" dist="38100" dir="2700000" algn="tl">
                    <a:srgbClr val="FFFFFF"/>
                  </a:outerShdw>
                </a:effectLst>
                <a:ea typeface="PMingLiU" panose="02020500000000000000" pitchFamily="18" charset="-120"/>
              </a:endParaRPr>
            </a:p>
          </p:txBody>
        </p:sp>
        <p:sp>
          <p:nvSpPr>
            <p:cNvPr id="735237" name="Oval 5"/>
            <p:cNvSpPr>
              <a:spLocks noChangeArrowheads="1"/>
            </p:cNvSpPr>
            <p:nvPr/>
          </p:nvSpPr>
          <p:spPr bwMode="auto">
            <a:xfrm>
              <a:off x="1321" y="2596"/>
              <a:ext cx="180" cy="150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Monotype Sorts"/>
                <a:buChar char="l"/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50000"/>
                <a:buFont typeface="Monotype Sorts"/>
                <a:buChar char="n"/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accent2"/>
                </a:buClr>
                <a:buChar char="–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altLang="zh-HK" sz="190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endParaRPr>
            </a:p>
          </p:txBody>
        </p:sp>
        <p:sp>
          <p:nvSpPr>
            <p:cNvPr id="735238" name="Oval 6"/>
            <p:cNvSpPr>
              <a:spLocks noChangeArrowheads="1"/>
            </p:cNvSpPr>
            <p:nvPr/>
          </p:nvSpPr>
          <p:spPr bwMode="auto">
            <a:xfrm>
              <a:off x="1373" y="2641"/>
              <a:ext cx="75" cy="75"/>
            </a:xfrm>
            <a:prstGeom prst="ellipse">
              <a:avLst/>
            </a:prstGeom>
            <a:solidFill>
              <a:srgbClr val="80808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Monotype Sorts"/>
                <a:buChar char="l"/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50000"/>
                <a:buFont typeface="Monotype Sorts"/>
                <a:buChar char="n"/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accent2"/>
                </a:buClr>
                <a:buChar char="–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altLang="zh-HK" sz="1900" smtClean="0">
                <a:effectLst>
                  <a:outerShdw blurRad="38100" dist="38100" dir="2700000" algn="tl">
                    <a:srgbClr val="FFFFFF"/>
                  </a:outerShdw>
                </a:effectLst>
                <a:ea typeface="PMingLiU" panose="02020500000000000000" pitchFamily="18" charset="-120"/>
              </a:endParaRPr>
            </a:p>
          </p:txBody>
        </p:sp>
      </p:grpSp>
      <p:sp>
        <p:nvSpPr>
          <p:cNvPr id="735239" name="Rectangle 7"/>
          <p:cNvSpPr>
            <a:spLocks noChangeArrowheads="1"/>
          </p:cNvSpPr>
          <p:nvPr/>
        </p:nvSpPr>
        <p:spPr bwMode="auto">
          <a:xfrm>
            <a:off x="5910263" y="2170113"/>
            <a:ext cx="2797175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HK" sz="1900" smtClean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5240" name="Rectangle 8"/>
          <p:cNvSpPr>
            <a:spLocks noChangeArrowheads="1"/>
          </p:cNvSpPr>
          <p:nvPr/>
        </p:nvSpPr>
        <p:spPr bwMode="auto">
          <a:xfrm>
            <a:off x="6169025" y="2138363"/>
            <a:ext cx="2006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Shadowing object</a:t>
            </a:r>
            <a:endParaRPr lang="en-US" altLang="zh-HK" sz="2000" b="1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5241" name="Rectangle 9"/>
          <p:cNvSpPr>
            <a:spLocks noChangeArrowheads="1"/>
          </p:cNvSpPr>
          <p:nvPr/>
        </p:nvSpPr>
        <p:spPr bwMode="auto">
          <a:xfrm>
            <a:off x="8089900" y="2257425"/>
            <a:ext cx="69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 </a:t>
            </a:r>
            <a:endParaRPr lang="en-US" altLang="zh-HK" sz="2000" b="1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5242" name="Rectangle 10"/>
          <p:cNvSpPr>
            <a:spLocks noChangeArrowheads="1"/>
          </p:cNvSpPr>
          <p:nvPr/>
        </p:nvSpPr>
        <p:spPr bwMode="auto">
          <a:xfrm>
            <a:off x="1511300" y="2052638"/>
            <a:ext cx="1436688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HK" sz="1900" smtClean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5243" name="Rectangle 11"/>
          <p:cNvSpPr>
            <a:spLocks noChangeArrowheads="1"/>
          </p:cNvSpPr>
          <p:nvPr/>
        </p:nvSpPr>
        <p:spPr bwMode="auto">
          <a:xfrm>
            <a:off x="620713" y="2044700"/>
            <a:ext cx="8318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Light</a:t>
            </a:r>
            <a:b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</a:b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source </a:t>
            </a:r>
            <a:endParaRPr lang="en-US" altLang="zh-HK" sz="2000" b="1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5244" name="Rectangle 12"/>
          <p:cNvSpPr>
            <a:spLocks noChangeArrowheads="1"/>
          </p:cNvSpPr>
          <p:nvPr/>
        </p:nvSpPr>
        <p:spPr bwMode="auto">
          <a:xfrm>
            <a:off x="1314450" y="5248275"/>
            <a:ext cx="1511300" cy="72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HK" sz="1900" smtClean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5245" name="Rectangle 13"/>
          <p:cNvSpPr>
            <a:spLocks noChangeArrowheads="1"/>
          </p:cNvSpPr>
          <p:nvPr/>
        </p:nvSpPr>
        <p:spPr bwMode="auto">
          <a:xfrm>
            <a:off x="620713" y="5334000"/>
            <a:ext cx="9461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Eye</a:t>
            </a:r>
            <a:b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</a:b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position </a:t>
            </a:r>
            <a:endParaRPr lang="en-US" altLang="zh-HK" sz="2000" b="1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5246" name="Rectangle 14"/>
          <p:cNvSpPr>
            <a:spLocks noChangeArrowheads="1"/>
          </p:cNvSpPr>
          <p:nvPr/>
        </p:nvSpPr>
        <p:spPr bwMode="auto">
          <a:xfrm>
            <a:off x="2222500" y="3084513"/>
            <a:ext cx="1209675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HK" sz="1900" smtClean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5247" name="Rectangle 15"/>
          <p:cNvSpPr>
            <a:spLocks noChangeArrowheads="1"/>
          </p:cNvSpPr>
          <p:nvPr/>
        </p:nvSpPr>
        <p:spPr bwMode="auto">
          <a:xfrm>
            <a:off x="2519363" y="3186113"/>
            <a:ext cx="4937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zero</a:t>
            </a:r>
            <a:endParaRPr lang="en-US" altLang="zh-HK" sz="2000" b="1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5248" name="Rectangle 16"/>
          <p:cNvSpPr>
            <a:spLocks noChangeArrowheads="1"/>
          </p:cNvSpPr>
          <p:nvPr/>
        </p:nvSpPr>
        <p:spPr bwMode="auto">
          <a:xfrm>
            <a:off x="5683250" y="3651250"/>
            <a:ext cx="10604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HK" sz="1900" smtClean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5249" name="Rectangle 17"/>
          <p:cNvSpPr>
            <a:spLocks noChangeArrowheads="1"/>
          </p:cNvSpPr>
          <p:nvPr/>
        </p:nvSpPr>
        <p:spPr bwMode="auto">
          <a:xfrm>
            <a:off x="5980113" y="3752850"/>
            <a:ext cx="4937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zero</a:t>
            </a:r>
            <a:endParaRPr lang="en-US" altLang="zh-HK" sz="2000" b="1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5250" name="Rectangle 18"/>
          <p:cNvSpPr>
            <a:spLocks noChangeArrowheads="1"/>
          </p:cNvSpPr>
          <p:nvPr/>
        </p:nvSpPr>
        <p:spPr bwMode="auto">
          <a:xfrm>
            <a:off x="3886200" y="3084513"/>
            <a:ext cx="739775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HK" sz="1900" smtClean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5251" name="Rectangle 19"/>
          <p:cNvSpPr>
            <a:spLocks noChangeArrowheads="1"/>
          </p:cNvSpPr>
          <p:nvPr/>
        </p:nvSpPr>
        <p:spPr bwMode="auto">
          <a:xfrm>
            <a:off x="4162425" y="3186113"/>
            <a:ext cx="2889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+1</a:t>
            </a:r>
            <a:endParaRPr lang="en-US" altLang="zh-HK" sz="2000" b="1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5252" name="Rectangle 20"/>
          <p:cNvSpPr>
            <a:spLocks noChangeArrowheads="1"/>
          </p:cNvSpPr>
          <p:nvPr/>
        </p:nvSpPr>
        <p:spPr bwMode="auto">
          <a:xfrm>
            <a:off x="2825750" y="5248275"/>
            <a:ext cx="7556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HK" sz="1900" smtClean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5253" name="Rectangle 21"/>
          <p:cNvSpPr>
            <a:spLocks noChangeArrowheads="1"/>
          </p:cNvSpPr>
          <p:nvPr/>
        </p:nvSpPr>
        <p:spPr bwMode="auto">
          <a:xfrm>
            <a:off x="3101975" y="5349875"/>
            <a:ext cx="2889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+1</a:t>
            </a:r>
            <a:endParaRPr lang="en-US" altLang="zh-HK" sz="2000" b="1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5254" name="Rectangle 22"/>
          <p:cNvSpPr>
            <a:spLocks noChangeArrowheads="1"/>
          </p:cNvSpPr>
          <p:nvPr/>
        </p:nvSpPr>
        <p:spPr bwMode="auto">
          <a:xfrm>
            <a:off x="3446463" y="4941888"/>
            <a:ext cx="7556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HK" sz="1900" smtClean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5255" name="Rectangle 23"/>
          <p:cNvSpPr>
            <a:spLocks noChangeArrowheads="1"/>
          </p:cNvSpPr>
          <p:nvPr/>
        </p:nvSpPr>
        <p:spPr bwMode="auto">
          <a:xfrm>
            <a:off x="3724275" y="5045075"/>
            <a:ext cx="2889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+2</a:t>
            </a:r>
            <a:endParaRPr lang="en-US" altLang="zh-HK" sz="2000" b="1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5256" name="Rectangle 24"/>
          <p:cNvSpPr>
            <a:spLocks noChangeArrowheads="1"/>
          </p:cNvSpPr>
          <p:nvPr/>
        </p:nvSpPr>
        <p:spPr bwMode="auto">
          <a:xfrm>
            <a:off x="4533900" y="4956175"/>
            <a:ext cx="757238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HK" sz="1900" smtClean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5257" name="Rectangle 25"/>
          <p:cNvSpPr>
            <a:spLocks noChangeArrowheads="1"/>
          </p:cNvSpPr>
          <p:nvPr/>
        </p:nvSpPr>
        <p:spPr bwMode="auto">
          <a:xfrm>
            <a:off x="4811713" y="5057775"/>
            <a:ext cx="2889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+2</a:t>
            </a:r>
            <a:endParaRPr lang="en-US" altLang="zh-HK" sz="2000" b="1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5258" name="Rectangle 26"/>
          <p:cNvSpPr>
            <a:spLocks noChangeArrowheads="1"/>
          </p:cNvSpPr>
          <p:nvPr/>
        </p:nvSpPr>
        <p:spPr bwMode="auto">
          <a:xfrm>
            <a:off x="4035425" y="5392738"/>
            <a:ext cx="7397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HK" sz="1900" smtClean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5259" name="Rectangle 27"/>
          <p:cNvSpPr>
            <a:spLocks noChangeArrowheads="1"/>
          </p:cNvSpPr>
          <p:nvPr/>
        </p:nvSpPr>
        <p:spPr bwMode="auto">
          <a:xfrm>
            <a:off x="4313238" y="5494338"/>
            <a:ext cx="2889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+3</a:t>
            </a:r>
            <a:endParaRPr lang="en-US" altLang="zh-HK" sz="2000" b="1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5260" name="Line 28"/>
          <p:cNvSpPr>
            <a:spLocks noChangeShapeType="1"/>
          </p:cNvSpPr>
          <p:nvPr/>
        </p:nvSpPr>
        <p:spPr bwMode="auto">
          <a:xfrm>
            <a:off x="3762375" y="2662238"/>
            <a:ext cx="622300" cy="74612"/>
          </a:xfrm>
          <a:prstGeom prst="line">
            <a:avLst/>
          </a:prstGeom>
          <a:noFill/>
          <a:ln w="119063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735261" name="Line 29"/>
          <p:cNvSpPr>
            <a:spLocks noChangeShapeType="1"/>
          </p:cNvSpPr>
          <p:nvPr/>
        </p:nvSpPr>
        <p:spPr bwMode="auto">
          <a:xfrm flipH="1">
            <a:off x="2746375" y="4097338"/>
            <a:ext cx="473075" cy="2078037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735262" name="Line 30"/>
          <p:cNvSpPr>
            <a:spLocks noChangeShapeType="1"/>
          </p:cNvSpPr>
          <p:nvPr/>
        </p:nvSpPr>
        <p:spPr bwMode="auto">
          <a:xfrm flipH="1">
            <a:off x="3430588" y="2676525"/>
            <a:ext cx="358775" cy="3211513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735263" name="Line 31"/>
          <p:cNvSpPr>
            <a:spLocks noChangeShapeType="1"/>
          </p:cNvSpPr>
          <p:nvPr/>
        </p:nvSpPr>
        <p:spPr bwMode="auto">
          <a:xfrm flipH="1">
            <a:off x="4113213" y="4205288"/>
            <a:ext cx="74612" cy="170815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735264" name="Line 32"/>
          <p:cNvSpPr>
            <a:spLocks noChangeShapeType="1"/>
          </p:cNvSpPr>
          <p:nvPr/>
        </p:nvSpPr>
        <p:spPr bwMode="auto">
          <a:xfrm>
            <a:off x="4313238" y="3848100"/>
            <a:ext cx="409575" cy="2327275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735265" name="Line 33"/>
          <p:cNvSpPr>
            <a:spLocks noChangeShapeType="1"/>
          </p:cNvSpPr>
          <p:nvPr/>
        </p:nvSpPr>
        <p:spPr bwMode="auto">
          <a:xfrm>
            <a:off x="4946650" y="4144963"/>
            <a:ext cx="560388" cy="1470025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735266" name="Line 34"/>
          <p:cNvSpPr>
            <a:spLocks noChangeShapeType="1"/>
          </p:cNvSpPr>
          <p:nvPr/>
        </p:nvSpPr>
        <p:spPr bwMode="auto">
          <a:xfrm>
            <a:off x="4386263" y="2773363"/>
            <a:ext cx="2276475" cy="3425825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735267" name="Line 35"/>
          <p:cNvSpPr>
            <a:spLocks noChangeShapeType="1"/>
          </p:cNvSpPr>
          <p:nvPr/>
        </p:nvSpPr>
        <p:spPr bwMode="auto">
          <a:xfrm flipV="1">
            <a:off x="1487488" y="2044700"/>
            <a:ext cx="1738312" cy="2000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735268" name="Line 36"/>
          <p:cNvSpPr>
            <a:spLocks noChangeShapeType="1"/>
          </p:cNvSpPr>
          <p:nvPr/>
        </p:nvSpPr>
        <p:spPr bwMode="auto">
          <a:xfrm flipH="1">
            <a:off x="4673600" y="2416175"/>
            <a:ext cx="1062038" cy="1857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735269" name="Line 37"/>
          <p:cNvSpPr>
            <a:spLocks noChangeShapeType="1"/>
          </p:cNvSpPr>
          <p:nvPr/>
        </p:nvSpPr>
        <p:spPr bwMode="auto">
          <a:xfrm flipV="1">
            <a:off x="1090613" y="4598988"/>
            <a:ext cx="125412" cy="644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735270" name="Line 38"/>
          <p:cNvSpPr>
            <a:spLocks noChangeShapeType="1"/>
          </p:cNvSpPr>
          <p:nvPr/>
        </p:nvSpPr>
        <p:spPr bwMode="auto">
          <a:xfrm flipV="1">
            <a:off x="3160713" y="3824288"/>
            <a:ext cx="1163637" cy="219075"/>
          </a:xfrm>
          <a:prstGeom prst="line">
            <a:avLst/>
          </a:prstGeom>
          <a:noFill/>
          <a:ln w="119063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735271" name="Line 39"/>
          <p:cNvSpPr>
            <a:spLocks noChangeShapeType="1"/>
          </p:cNvSpPr>
          <p:nvPr/>
        </p:nvSpPr>
        <p:spPr bwMode="auto">
          <a:xfrm flipV="1">
            <a:off x="4141788" y="4114800"/>
            <a:ext cx="862012" cy="101600"/>
          </a:xfrm>
          <a:prstGeom prst="line">
            <a:avLst/>
          </a:prstGeom>
          <a:noFill/>
          <a:ln w="119063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735272" name="Rectangle 40"/>
          <p:cNvSpPr>
            <a:spLocks noChangeArrowheads="1"/>
          </p:cNvSpPr>
          <p:nvPr/>
        </p:nvSpPr>
        <p:spPr bwMode="auto">
          <a:xfrm>
            <a:off x="6880225" y="4446588"/>
            <a:ext cx="14843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Unshadowed</a:t>
            </a:r>
            <a:b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</a:b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object</a:t>
            </a:r>
            <a:endParaRPr lang="en-US" altLang="zh-HK" sz="2000" b="1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5273" name="Oval 41"/>
          <p:cNvSpPr>
            <a:spLocks noChangeArrowheads="1"/>
          </p:cNvSpPr>
          <p:nvPr/>
        </p:nvSpPr>
        <p:spPr bwMode="auto">
          <a:xfrm>
            <a:off x="6113463" y="4506913"/>
            <a:ext cx="242887" cy="231775"/>
          </a:xfrm>
          <a:prstGeom prst="ellipse">
            <a:avLst/>
          </a:prstGeom>
          <a:solidFill>
            <a:srgbClr val="CC00CC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HK" sz="1900" smtClean="0">
              <a:effectLst>
                <a:outerShdw blurRad="38100" dist="38100" dir="2700000" algn="tl">
                  <a:srgbClr val="FFFFFF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5274" name="Line 42"/>
          <p:cNvSpPr>
            <a:spLocks noChangeShapeType="1"/>
          </p:cNvSpPr>
          <p:nvPr/>
        </p:nvSpPr>
        <p:spPr bwMode="auto">
          <a:xfrm flipH="1" flipV="1">
            <a:off x="6480175" y="4552950"/>
            <a:ext cx="315913" cy="31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735275" name="Line 43"/>
          <p:cNvSpPr>
            <a:spLocks noChangeShapeType="1"/>
          </p:cNvSpPr>
          <p:nvPr/>
        </p:nvSpPr>
        <p:spPr bwMode="auto">
          <a:xfrm>
            <a:off x="1639888" y="4381500"/>
            <a:ext cx="4370387" cy="190500"/>
          </a:xfrm>
          <a:prstGeom prst="line">
            <a:avLst/>
          </a:prstGeom>
          <a:noFill/>
          <a:ln w="57150">
            <a:solidFill>
              <a:srgbClr val="FFFF00"/>
            </a:solidFill>
            <a:round/>
            <a:headEnd/>
            <a:tailEnd type="triangle" w="med" len="med"/>
          </a:ln>
          <a:effectLst>
            <a:outerShdw dist="45791" dir="8778596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grpSp>
        <p:nvGrpSpPr>
          <p:cNvPr id="29737" name="Group 44"/>
          <p:cNvGrpSpPr>
            <a:grpSpLocks/>
          </p:cNvGrpSpPr>
          <p:nvPr/>
        </p:nvGrpSpPr>
        <p:grpSpPr bwMode="auto">
          <a:xfrm>
            <a:off x="3008313" y="4387850"/>
            <a:ext cx="242887" cy="304800"/>
            <a:chOff x="1462" y="2977"/>
            <a:chExt cx="153" cy="192"/>
          </a:xfrm>
        </p:grpSpPr>
        <p:sp>
          <p:nvSpPr>
            <p:cNvPr id="735277" name="Oval 45"/>
            <p:cNvSpPr>
              <a:spLocks noChangeArrowheads="1"/>
            </p:cNvSpPr>
            <p:nvPr/>
          </p:nvSpPr>
          <p:spPr bwMode="auto">
            <a:xfrm>
              <a:off x="1462" y="3000"/>
              <a:ext cx="153" cy="1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Monotype Sorts"/>
                <a:buChar char="l"/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50000"/>
                <a:buFont typeface="Monotype Sorts"/>
                <a:buChar char="n"/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accent2"/>
                </a:buClr>
                <a:buChar char="–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altLang="zh-HK" sz="190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endParaRPr>
            </a:p>
          </p:txBody>
        </p:sp>
        <p:sp>
          <p:nvSpPr>
            <p:cNvPr id="735278" name="Rectangle 46"/>
            <p:cNvSpPr>
              <a:spLocks noChangeArrowheads="1"/>
            </p:cNvSpPr>
            <p:nvPr/>
          </p:nvSpPr>
          <p:spPr bwMode="auto">
            <a:xfrm>
              <a:off x="1492" y="2977"/>
              <a:ext cx="9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tx2"/>
                </a:buClr>
                <a:defRPr/>
              </a:pPr>
              <a:r>
                <a: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PMingLiU" panose="02020500000000000000" pitchFamily="18" charset="-120"/>
                </a:rPr>
                <a:t>+</a:t>
              </a:r>
              <a:endParaRPr lang="en-US" altLang="zh-HK" sz="2000" b="1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endParaRPr>
            </a:p>
          </p:txBody>
        </p:sp>
      </p:grpSp>
      <p:grpSp>
        <p:nvGrpSpPr>
          <p:cNvPr id="29738" name="Group 47"/>
          <p:cNvGrpSpPr>
            <a:grpSpLocks/>
          </p:cNvGrpSpPr>
          <p:nvPr/>
        </p:nvGrpSpPr>
        <p:grpSpPr bwMode="auto">
          <a:xfrm>
            <a:off x="5446713" y="4405313"/>
            <a:ext cx="242887" cy="304800"/>
            <a:chOff x="1087" y="3529"/>
            <a:chExt cx="153" cy="192"/>
          </a:xfrm>
        </p:grpSpPr>
        <p:sp>
          <p:nvSpPr>
            <p:cNvPr id="735280" name="Oval 48"/>
            <p:cNvSpPr>
              <a:spLocks noChangeArrowheads="1"/>
            </p:cNvSpPr>
            <p:nvPr/>
          </p:nvSpPr>
          <p:spPr bwMode="auto">
            <a:xfrm>
              <a:off x="1087" y="3566"/>
              <a:ext cx="153" cy="1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Monotype Sorts"/>
                <a:buChar char="l"/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50000"/>
                <a:buFont typeface="Monotype Sorts"/>
                <a:buChar char="n"/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accent2"/>
                </a:buClr>
                <a:buChar char="–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altLang="zh-HK" sz="190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endParaRPr>
            </a:p>
          </p:txBody>
        </p:sp>
        <p:sp>
          <p:nvSpPr>
            <p:cNvPr id="735281" name="Rectangle 49"/>
            <p:cNvSpPr>
              <a:spLocks noChangeArrowheads="1"/>
            </p:cNvSpPr>
            <p:nvPr/>
          </p:nvSpPr>
          <p:spPr bwMode="auto">
            <a:xfrm>
              <a:off x="1137" y="3529"/>
              <a:ext cx="5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tx2"/>
                </a:buClr>
                <a:defRPr/>
              </a:pPr>
              <a:r>
                <a: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PMingLiU" panose="02020500000000000000" pitchFamily="18" charset="-120"/>
                </a:rPr>
                <a:t>-</a:t>
              </a:r>
              <a:endParaRPr lang="en-US" altLang="zh-HK" sz="2000" b="1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endParaRPr>
            </a:p>
          </p:txBody>
        </p:sp>
      </p:grpSp>
      <p:grpSp>
        <p:nvGrpSpPr>
          <p:cNvPr id="29739" name="Group 50"/>
          <p:cNvGrpSpPr>
            <a:grpSpLocks/>
          </p:cNvGrpSpPr>
          <p:nvPr/>
        </p:nvGrpSpPr>
        <p:grpSpPr bwMode="auto">
          <a:xfrm>
            <a:off x="4975225" y="4389438"/>
            <a:ext cx="242888" cy="304800"/>
            <a:chOff x="1087" y="3529"/>
            <a:chExt cx="153" cy="192"/>
          </a:xfrm>
        </p:grpSpPr>
        <p:sp>
          <p:nvSpPr>
            <p:cNvPr id="735283" name="Oval 51"/>
            <p:cNvSpPr>
              <a:spLocks noChangeArrowheads="1"/>
            </p:cNvSpPr>
            <p:nvPr/>
          </p:nvSpPr>
          <p:spPr bwMode="auto">
            <a:xfrm>
              <a:off x="1087" y="3566"/>
              <a:ext cx="153" cy="1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Monotype Sorts"/>
                <a:buChar char="l"/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50000"/>
                <a:buFont typeface="Monotype Sorts"/>
                <a:buChar char="n"/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accent2"/>
                </a:buClr>
                <a:buChar char="–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altLang="zh-HK" sz="190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endParaRPr>
            </a:p>
          </p:txBody>
        </p:sp>
        <p:sp>
          <p:nvSpPr>
            <p:cNvPr id="735284" name="Rectangle 52"/>
            <p:cNvSpPr>
              <a:spLocks noChangeArrowheads="1"/>
            </p:cNvSpPr>
            <p:nvPr/>
          </p:nvSpPr>
          <p:spPr bwMode="auto">
            <a:xfrm>
              <a:off x="1137" y="3529"/>
              <a:ext cx="5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tx2"/>
                </a:buClr>
                <a:defRPr/>
              </a:pPr>
              <a:r>
                <a: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PMingLiU" panose="02020500000000000000" pitchFamily="18" charset="-120"/>
                </a:rPr>
                <a:t>-</a:t>
              </a:r>
              <a:endParaRPr lang="en-US" altLang="zh-HK" sz="2000" b="1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endParaRPr>
            </a:p>
          </p:txBody>
        </p:sp>
      </p:grpSp>
      <p:grpSp>
        <p:nvGrpSpPr>
          <p:cNvPr id="29740" name="Group 53"/>
          <p:cNvGrpSpPr>
            <a:grpSpLocks/>
          </p:cNvGrpSpPr>
          <p:nvPr/>
        </p:nvGrpSpPr>
        <p:grpSpPr bwMode="auto">
          <a:xfrm>
            <a:off x="4371975" y="4368800"/>
            <a:ext cx="242888" cy="304800"/>
            <a:chOff x="1087" y="3529"/>
            <a:chExt cx="153" cy="192"/>
          </a:xfrm>
        </p:grpSpPr>
        <p:sp>
          <p:nvSpPr>
            <p:cNvPr id="735286" name="Oval 54"/>
            <p:cNvSpPr>
              <a:spLocks noChangeArrowheads="1"/>
            </p:cNvSpPr>
            <p:nvPr/>
          </p:nvSpPr>
          <p:spPr bwMode="auto">
            <a:xfrm>
              <a:off x="1087" y="3566"/>
              <a:ext cx="153" cy="1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Monotype Sorts"/>
                <a:buChar char="l"/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50000"/>
                <a:buFont typeface="Monotype Sorts"/>
                <a:buChar char="n"/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accent2"/>
                </a:buClr>
                <a:buChar char="–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altLang="zh-HK" sz="190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endParaRPr>
            </a:p>
          </p:txBody>
        </p:sp>
        <p:sp>
          <p:nvSpPr>
            <p:cNvPr id="735287" name="Rectangle 55"/>
            <p:cNvSpPr>
              <a:spLocks noChangeArrowheads="1"/>
            </p:cNvSpPr>
            <p:nvPr/>
          </p:nvSpPr>
          <p:spPr bwMode="auto">
            <a:xfrm>
              <a:off x="1137" y="3529"/>
              <a:ext cx="5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tx2"/>
                </a:buClr>
                <a:defRPr/>
              </a:pPr>
              <a:r>
                <a: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PMingLiU" panose="02020500000000000000" pitchFamily="18" charset="-120"/>
                </a:rPr>
                <a:t>-</a:t>
              </a:r>
              <a:endParaRPr lang="en-US" altLang="zh-HK" sz="2000" b="1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endParaRPr>
            </a:p>
          </p:txBody>
        </p:sp>
      </p:grpSp>
      <p:grpSp>
        <p:nvGrpSpPr>
          <p:cNvPr id="29741" name="Group 56"/>
          <p:cNvGrpSpPr>
            <a:grpSpLocks/>
          </p:cNvGrpSpPr>
          <p:nvPr/>
        </p:nvGrpSpPr>
        <p:grpSpPr bwMode="auto">
          <a:xfrm>
            <a:off x="3460750" y="4327525"/>
            <a:ext cx="242888" cy="304800"/>
            <a:chOff x="1462" y="2977"/>
            <a:chExt cx="153" cy="192"/>
          </a:xfrm>
        </p:grpSpPr>
        <p:sp>
          <p:nvSpPr>
            <p:cNvPr id="735289" name="Oval 57"/>
            <p:cNvSpPr>
              <a:spLocks noChangeArrowheads="1"/>
            </p:cNvSpPr>
            <p:nvPr/>
          </p:nvSpPr>
          <p:spPr bwMode="auto">
            <a:xfrm>
              <a:off x="1462" y="3000"/>
              <a:ext cx="153" cy="1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Monotype Sorts"/>
                <a:buChar char="l"/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50000"/>
                <a:buFont typeface="Monotype Sorts"/>
                <a:buChar char="n"/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accent2"/>
                </a:buClr>
                <a:buChar char="–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altLang="zh-HK" sz="190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endParaRPr>
            </a:p>
          </p:txBody>
        </p:sp>
        <p:sp>
          <p:nvSpPr>
            <p:cNvPr id="735290" name="Rectangle 58"/>
            <p:cNvSpPr>
              <a:spLocks noChangeArrowheads="1"/>
            </p:cNvSpPr>
            <p:nvPr/>
          </p:nvSpPr>
          <p:spPr bwMode="auto">
            <a:xfrm>
              <a:off x="1492" y="2977"/>
              <a:ext cx="9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tx2"/>
                </a:buClr>
                <a:defRPr/>
              </a:pPr>
              <a:r>
                <a: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PMingLiU" panose="02020500000000000000" pitchFamily="18" charset="-120"/>
                </a:rPr>
                <a:t>+</a:t>
              </a:r>
              <a:endParaRPr lang="en-US" altLang="zh-HK" sz="2000" b="1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endParaRPr>
            </a:p>
          </p:txBody>
        </p:sp>
      </p:grpSp>
      <p:grpSp>
        <p:nvGrpSpPr>
          <p:cNvPr id="29742" name="Group 59"/>
          <p:cNvGrpSpPr>
            <a:grpSpLocks/>
          </p:cNvGrpSpPr>
          <p:nvPr/>
        </p:nvGrpSpPr>
        <p:grpSpPr bwMode="auto">
          <a:xfrm>
            <a:off x="4017963" y="4360863"/>
            <a:ext cx="242887" cy="304800"/>
            <a:chOff x="1462" y="2977"/>
            <a:chExt cx="153" cy="192"/>
          </a:xfrm>
        </p:grpSpPr>
        <p:sp>
          <p:nvSpPr>
            <p:cNvPr id="735292" name="Oval 60"/>
            <p:cNvSpPr>
              <a:spLocks noChangeArrowheads="1"/>
            </p:cNvSpPr>
            <p:nvPr/>
          </p:nvSpPr>
          <p:spPr bwMode="auto">
            <a:xfrm>
              <a:off x="1462" y="3000"/>
              <a:ext cx="153" cy="1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Monotype Sorts"/>
                <a:buChar char="l"/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50000"/>
                <a:buFont typeface="Monotype Sorts"/>
                <a:buChar char="n"/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accent2"/>
                </a:buClr>
                <a:buChar char="–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altLang="zh-HK" sz="190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endParaRPr>
            </a:p>
          </p:txBody>
        </p:sp>
        <p:sp>
          <p:nvSpPr>
            <p:cNvPr id="735293" name="Rectangle 61"/>
            <p:cNvSpPr>
              <a:spLocks noChangeArrowheads="1"/>
            </p:cNvSpPr>
            <p:nvPr/>
          </p:nvSpPr>
          <p:spPr bwMode="auto">
            <a:xfrm>
              <a:off x="1492" y="2977"/>
              <a:ext cx="9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tx2"/>
                </a:buClr>
                <a:defRPr/>
              </a:pPr>
              <a:r>
                <a: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PMingLiU" panose="02020500000000000000" pitchFamily="18" charset="-120"/>
                </a:rPr>
                <a:t>+</a:t>
              </a:r>
              <a:endParaRPr lang="en-US" altLang="zh-HK" sz="2000" b="1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endParaRPr>
            </a:p>
          </p:txBody>
        </p:sp>
      </p:grpSp>
      <p:sp>
        <p:nvSpPr>
          <p:cNvPr id="735294" name="Rectangle 62"/>
          <p:cNvSpPr>
            <a:spLocks noChangeArrowheads="1"/>
          </p:cNvSpPr>
          <p:nvPr/>
        </p:nvSpPr>
        <p:spPr bwMode="auto">
          <a:xfrm>
            <a:off x="769938" y="6313488"/>
            <a:ext cx="5546725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Ctr="1">
            <a:sp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HK" sz="2200" b="1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Shadow Volume Count = +1+1+1-1-1-1 = 0</a:t>
            </a:r>
            <a:endParaRPr lang="en-US" altLang="zh-HK" sz="2200" b="1" i="1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grpSp>
        <p:nvGrpSpPr>
          <p:cNvPr id="29744" name="Group 63"/>
          <p:cNvGrpSpPr>
            <a:grpSpLocks/>
          </p:cNvGrpSpPr>
          <p:nvPr/>
        </p:nvGrpSpPr>
        <p:grpSpPr bwMode="auto">
          <a:xfrm>
            <a:off x="3673475" y="1520825"/>
            <a:ext cx="830263" cy="828675"/>
            <a:chOff x="2321" y="1227"/>
            <a:chExt cx="413" cy="429"/>
          </a:xfrm>
        </p:grpSpPr>
        <p:sp>
          <p:nvSpPr>
            <p:cNvPr id="735296" name="Oval 64"/>
            <p:cNvSpPr>
              <a:spLocks noChangeArrowheads="1"/>
            </p:cNvSpPr>
            <p:nvPr/>
          </p:nvSpPr>
          <p:spPr bwMode="auto">
            <a:xfrm>
              <a:off x="2433" y="1378"/>
              <a:ext cx="121" cy="120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rgbClr val="C3A90B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Monotype Sorts"/>
                <a:buChar char="l"/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50000"/>
                <a:buFont typeface="Monotype Sorts"/>
                <a:buChar char="n"/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accent2"/>
                </a:buClr>
                <a:buChar char="–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altLang="zh-HK" sz="1900" smtClean="0">
                <a:effectLst>
                  <a:outerShdw blurRad="38100" dist="38100" dir="2700000" algn="tl">
                    <a:srgbClr val="FFFFFF"/>
                  </a:outerShdw>
                </a:effectLst>
                <a:ea typeface="PMingLiU" panose="02020500000000000000" pitchFamily="18" charset="-120"/>
              </a:endParaRPr>
            </a:p>
          </p:txBody>
        </p:sp>
        <p:sp>
          <p:nvSpPr>
            <p:cNvPr id="735297" name="Line 65"/>
            <p:cNvSpPr>
              <a:spLocks noChangeShapeType="1"/>
            </p:cNvSpPr>
            <p:nvPr/>
          </p:nvSpPr>
          <p:spPr bwMode="auto">
            <a:xfrm flipV="1">
              <a:off x="2494" y="1227"/>
              <a:ext cx="1" cy="90"/>
            </a:xfrm>
            <a:prstGeom prst="line">
              <a:avLst/>
            </a:prstGeom>
            <a:noFill/>
            <a:ln w="38100" cap="rnd">
              <a:solidFill>
                <a:srgbClr val="C3A90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735298" name="Line 66"/>
            <p:cNvSpPr>
              <a:spLocks noChangeShapeType="1"/>
            </p:cNvSpPr>
            <p:nvPr/>
          </p:nvSpPr>
          <p:spPr bwMode="auto">
            <a:xfrm>
              <a:off x="2494" y="1558"/>
              <a:ext cx="1" cy="98"/>
            </a:xfrm>
            <a:prstGeom prst="line">
              <a:avLst/>
            </a:prstGeom>
            <a:noFill/>
            <a:ln w="38100" cap="rnd">
              <a:solidFill>
                <a:srgbClr val="C3A90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735299" name="Line 67"/>
            <p:cNvSpPr>
              <a:spLocks noChangeShapeType="1"/>
            </p:cNvSpPr>
            <p:nvPr/>
          </p:nvSpPr>
          <p:spPr bwMode="auto">
            <a:xfrm flipV="1">
              <a:off x="2561" y="1265"/>
              <a:ext cx="53" cy="75"/>
            </a:xfrm>
            <a:prstGeom prst="line">
              <a:avLst/>
            </a:prstGeom>
            <a:noFill/>
            <a:ln w="38100" cap="rnd">
              <a:solidFill>
                <a:srgbClr val="C3A90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735300" name="Line 68"/>
            <p:cNvSpPr>
              <a:spLocks noChangeShapeType="1"/>
            </p:cNvSpPr>
            <p:nvPr/>
          </p:nvSpPr>
          <p:spPr bwMode="auto">
            <a:xfrm flipV="1">
              <a:off x="2599" y="1348"/>
              <a:ext cx="98" cy="45"/>
            </a:xfrm>
            <a:prstGeom prst="line">
              <a:avLst/>
            </a:prstGeom>
            <a:noFill/>
            <a:ln w="38100" cap="rnd">
              <a:solidFill>
                <a:srgbClr val="C3A90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735301" name="Line 69"/>
            <p:cNvSpPr>
              <a:spLocks noChangeShapeType="1"/>
            </p:cNvSpPr>
            <p:nvPr/>
          </p:nvSpPr>
          <p:spPr bwMode="auto">
            <a:xfrm>
              <a:off x="2554" y="1543"/>
              <a:ext cx="60" cy="81"/>
            </a:xfrm>
            <a:prstGeom prst="line">
              <a:avLst/>
            </a:prstGeom>
            <a:noFill/>
            <a:ln w="38100" cap="rnd">
              <a:solidFill>
                <a:srgbClr val="C3A90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735302" name="Line 70"/>
            <p:cNvSpPr>
              <a:spLocks noChangeShapeType="1"/>
            </p:cNvSpPr>
            <p:nvPr/>
          </p:nvSpPr>
          <p:spPr bwMode="auto">
            <a:xfrm>
              <a:off x="2614" y="1498"/>
              <a:ext cx="90" cy="38"/>
            </a:xfrm>
            <a:prstGeom prst="line">
              <a:avLst/>
            </a:prstGeom>
            <a:noFill/>
            <a:ln w="38100" cap="rnd">
              <a:solidFill>
                <a:srgbClr val="C3A90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735303" name="Line 71"/>
            <p:cNvSpPr>
              <a:spLocks noChangeShapeType="1"/>
            </p:cNvSpPr>
            <p:nvPr/>
          </p:nvSpPr>
          <p:spPr bwMode="auto">
            <a:xfrm flipH="1" flipV="1">
              <a:off x="2388" y="1265"/>
              <a:ext cx="53" cy="60"/>
            </a:xfrm>
            <a:prstGeom prst="line">
              <a:avLst/>
            </a:prstGeom>
            <a:noFill/>
            <a:ln w="38100" cap="rnd">
              <a:solidFill>
                <a:srgbClr val="C3A90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735304" name="Line 72"/>
            <p:cNvSpPr>
              <a:spLocks noChangeShapeType="1"/>
            </p:cNvSpPr>
            <p:nvPr/>
          </p:nvSpPr>
          <p:spPr bwMode="auto">
            <a:xfrm flipH="1" flipV="1">
              <a:off x="2321" y="1348"/>
              <a:ext cx="67" cy="37"/>
            </a:xfrm>
            <a:prstGeom prst="line">
              <a:avLst/>
            </a:prstGeom>
            <a:noFill/>
            <a:ln w="38100" cap="rnd">
              <a:solidFill>
                <a:srgbClr val="C3A90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735305" name="Line 73"/>
            <p:cNvSpPr>
              <a:spLocks noChangeShapeType="1"/>
            </p:cNvSpPr>
            <p:nvPr/>
          </p:nvSpPr>
          <p:spPr bwMode="auto">
            <a:xfrm flipH="1">
              <a:off x="2388" y="1543"/>
              <a:ext cx="45" cy="81"/>
            </a:xfrm>
            <a:prstGeom prst="line">
              <a:avLst/>
            </a:prstGeom>
            <a:noFill/>
            <a:ln w="38100" cap="rnd">
              <a:solidFill>
                <a:srgbClr val="C3A90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735306" name="Line 74"/>
            <p:cNvSpPr>
              <a:spLocks noChangeShapeType="1"/>
            </p:cNvSpPr>
            <p:nvPr/>
          </p:nvSpPr>
          <p:spPr bwMode="auto">
            <a:xfrm flipH="1">
              <a:off x="2321" y="1505"/>
              <a:ext cx="67" cy="39"/>
            </a:xfrm>
            <a:prstGeom prst="line">
              <a:avLst/>
            </a:prstGeom>
            <a:noFill/>
            <a:ln w="38100" cap="rnd">
              <a:solidFill>
                <a:srgbClr val="C3A90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735307" name="Line 75"/>
            <p:cNvSpPr>
              <a:spLocks noChangeShapeType="1"/>
            </p:cNvSpPr>
            <p:nvPr/>
          </p:nvSpPr>
          <p:spPr bwMode="auto">
            <a:xfrm>
              <a:off x="2614" y="1438"/>
              <a:ext cx="120" cy="1"/>
            </a:xfrm>
            <a:prstGeom prst="line">
              <a:avLst/>
            </a:prstGeom>
            <a:noFill/>
            <a:ln w="38100" cap="rnd">
              <a:solidFill>
                <a:srgbClr val="C3A90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735308" name="Line 76"/>
            <p:cNvSpPr>
              <a:spLocks noChangeShapeType="1"/>
            </p:cNvSpPr>
            <p:nvPr/>
          </p:nvSpPr>
          <p:spPr bwMode="auto">
            <a:xfrm flipH="1">
              <a:off x="2321" y="1438"/>
              <a:ext cx="60" cy="1"/>
            </a:xfrm>
            <a:prstGeom prst="line">
              <a:avLst/>
            </a:prstGeom>
            <a:noFill/>
            <a:ln w="38100" cap="rnd">
              <a:solidFill>
                <a:srgbClr val="C3A90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93774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477838" y="166688"/>
            <a:ext cx="7975600" cy="1066800"/>
          </a:xfrm>
        </p:spPr>
        <p:txBody>
          <a:bodyPr/>
          <a:lstStyle/>
          <a:p>
            <a:pPr>
              <a:defRPr/>
            </a:pPr>
            <a:r>
              <a:rPr lang="en-US"/>
              <a:t>Shadowed, Nested in Shadow Volumes (</a:t>
            </a:r>
            <a:r>
              <a:rPr lang="en-US" i="1"/>
              <a:t>Zpass</a:t>
            </a:r>
            <a:r>
              <a:rPr lang="en-US"/>
              <a:t>)</a:t>
            </a:r>
          </a:p>
        </p:txBody>
      </p:sp>
      <p:grpSp>
        <p:nvGrpSpPr>
          <p:cNvPr id="31747" name="Group 3"/>
          <p:cNvGrpSpPr>
            <a:grpSpLocks/>
          </p:cNvGrpSpPr>
          <p:nvPr/>
        </p:nvGrpSpPr>
        <p:grpSpPr bwMode="auto">
          <a:xfrm>
            <a:off x="931863" y="4175125"/>
            <a:ext cx="544512" cy="288925"/>
            <a:chOff x="1268" y="2596"/>
            <a:chExt cx="271" cy="150"/>
          </a:xfrm>
        </p:grpSpPr>
        <p:sp>
          <p:nvSpPr>
            <p:cNvPr id="736260" name="Oval 4"/>
            <p:cNvSpPr>
              <a:spLocks noChangeArrowheads="1"/>
            </p:cNvSpPr>
            <p:nvPr/>
          </p:nvSpPr>
          <p:spPr bwMode="auto">
            <a:xfrm>
              <a:off x="1268" y="2596"/>
              <a:ext cx="271" cy="150"/>
            </a:xfrm>
            <a:prstGeom prst="ellipse">
              <a:avLst/>
            </a:prstGeom>
            <a:solidFill>
              <a:srgbClr val="C0C0C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Monotype Sorts"/>
                <a:buChar char="l"/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50000"/>
                <a:buFont typeface="Monotype Sorts"/>
                <a:buChar char="n"/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accent2"/>
                </a:buClr>
                <a:buChar char="–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altLang="zh-HK" sz="1900" smtClean="0">
                <a:effectLst>
                  <a:outerShdw blurRad="38100" dist="38100" dir="2700000" algn="tl">
                    <a:srgbClr val="FFFFFF"/>
                  </a:outerShdw>
                </a:effectLst>
                <a:ea typeface="PMingLiU" panose="02020500000000000000" pitchFamily="18" charset="-120"/>
              </a:endParaRPr>
            </a:p>
          </p:txBody>
        </p:sp>
        <p:sp>
          <p:nvSpPr>
            <p:cNvPr id="736261" name="Oval 5"/>
            <p:cNvSpPr>
              <a:spLocks noChangeArrowheads="1"/>
            </p:cNvSpPr>
            <p:nvPr/>
          </p:nvSpPr>
          <p:spPr bwMode="auto">
            <a:xfrm>
              <a:off x="1321" y="2596"/>
              <a:ext cx="180" cy="150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Monotype Sorts"/>
                <a:buChar char="l"/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50000"/>
                <a:buFont typeface="Monotype Sorts"/>
                <a:buChar char="n"/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accent2"/>
                </a:buClr>
                <a:buChar char="–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altLang="zh-HK" sz="190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endParaRPr>
            </a:p>
          </p:txBody>
        </p:sp>
        <p:sp>
          <p:nvSpPr>
            <p:cNvPr id="736262" name="Oval 6"/>
            <p:cNvSpPr>
              <a:spLocks noChangeArrowheads="1"/>
            </p:cNvSpPr>
            <p:nvPr/>
          </p:nvSpPr>
          <p:spPr bwMode="auto">
            <a:xfrm>
              <a:off x="1373" y="2641"/>
              <a:ext cx="75" cy="75"/>
            </a:xfrm>
            <a:prstGeom prst="ellipse">
              <a:avLst/>
            </a:prstGeom>
            <a:solidFill>
              <a:srgbClr val="80808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Monotype Sorts"/>
                <a:buChar char="l"/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50000"/>
                <a:buFont typeface="Monotype Sorts"/>
                <a:buChar char="n"/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accent2"/>
                </a:buClr>
                <a:buChar char="–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altLang="zh-HK" sz="1900" smtClean="0">
                <a:effectLst>
                  <a:outerShdw blurRad="38100" dist="38100" dir="2700000" algn="tl">
                    <a:srgbClr val="FFFFFF"/>
                  </a:outerShdw>
                </a:effectLst>
                <a:ea typeface="PMingLiU" panose="02020500000000000000" pitchFamily="18" charset="-120"/>
              </a:endParaRPr>
            </a:p>
          </p:txBody>
        </p:sp>
      </p:grpSp>
      <p:sp>
        <p:nvSpPr>
          <p:cNvPr id="736263" name="Rectangle 7"/>
          <p:cNvSpPr>
            <a:spLocks noChangeArrowheads="1"/>
          </p:cNvSpPr>
          <p:nvPr/>
        </p:nvSpPr>
        <p:spPr bwMode="auto">
          <a:xfrm>
            <a:off x="5910263" y="2214563"/>
            <a:ext cx="2797175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HK" sz="1900" smtClean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6264" name="Rectangle 8"/>
          <p:cNvSpPr>
            <a:spLocks noChangeArrowheads="1"/>
          </p:cNvSpPr>
          <p:nvPr/>
        </p:nvSpPr>
        <p:spPr bwMode="auto">
          <a:xfrm>
            <a:off x="6169025" y="2182813"/>
            <a:ext cx="2006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Shadowing object</a:t>
            </a:r>
            <a:endParaRPr lang="en-US" altLang="zh-HK" sz="2000" b="1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6265" name="Rectangle 9"/>
          <p:cNvSpPr>
            <a:spLocks noChangeArrowheads="1"/>
          </p:cNvSpPr>
          <p:nvPr/>
        </p:nvSpPr>
        <p:spPr bwMode="auto">
          <a:xfrm>
            <a:off x="8089900" y="2301875"/>
            <a:ext cx="69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 </a:t>
            </a:r>
            <a:endParaRPr lang="en-US" altLang="zh-HK" sz="2000" b="1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6266" name="Rectangle 10"/>
          <p:cNvSpPr>
            <a:spLocks noChangeArrowheads="1"/>
          </p:cNvSpPr>
          <p:nvPr/>
        </p:nvSpPr>
        <p:spPr bwMode="auto">
          <a:xfrm>
            <a:off x="1511300" y="2097088"/>
            <a:ext cx="1436688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HK" sz="1900" smtClean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6267" name="Rectangle 11"/>
          <p:cNvSpPr>
            <a:spLocks noChangeArrowheads="1"/>
          </p:cNvSpPr>
          <p:nvPr/>
        </p:nvSpPr>
        <p:spPr bwMode="auto">
          <a:xfrm>
            <a:off x="620713" y="2089150"/>
            <a:ext cx="8318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Light</a:t>
            </a:r>
            <a:b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</a:b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source </a:t>
            </a:r>
            <a:endParaRPr lang="en-US" altLang="zh-HK" sz="2000" b="1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6268" name="Rectangle 12"/>
          <p:cNvSpPr>
            <a:spLocks noChangeArrowheads="1"/>
          </p:cNvSpPr>
          <p:nvPr/>
        </p:nvSpPr>
        <p:spPr bwMode="auto">
          <a:xfrm>
            <a:off x="1314450" y="5292725"/>
            <a:ext cx="1511300" cy="72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HK" sz="1900" smtClean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6269" name="Rectangle 13"/>
          <p:cNvSpPr>
            <a:spLocks noChangeArrowheads="1"/>
          </p:cNvSpPr>
          <p:nvPr/>
        </p:nvSpPr>
        <p:spPr bwMode="auto">
          <a:xfrm>
            <a:off x="620713" y="5378450"/>
            <a:ext cx="9461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Eye</a:t>
            </a:r>
            <a:b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</a:b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position </a:t>
            </a:r>
            <a:endParaRPr lang="en-US" altLang="zh-HK" sz="2000" b="1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6270" name="Rectangle 14"/>
          <p:cNvSpPr>
            <a:spLocks noChangeArrowheads="1"/>
          </p:cNvSpPr>
          <p:nvPr/>
        </p:nvSpPr>
        <p:spPr bwMode="auto">
          <a:xfrm>
            <a:off x="2222500" y="3128963"/>
            <a:ext cx="1209675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HK" sz="1900" smtClean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6271" name="Rectangle 15"/>
          <p:cNvSpPr>
            <a:spLocks noChangeArrowheads="1"/>
          </p:cNvSpPr>
          <p:nvPr/>
        </p:nvSpPr>
        <p:spPr bwMode="auto">
          <a:xfrm>
            <a:off x="2519363" y="3230563"/>
            <a:ext cx="4937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zero</a:t>
            </a:r>
            <a:endParaRPr lang="en-US" altLang="zh-HK" sz="2000" b="1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6272" name="Rectangle 16"/>
          <p:cNvSpPr>
            <a:spLocks noChangeArrowheads="1"/>
          </p:cNvSpPr>
          <p:nvPr/>
        </p:nvSpPr>
        <p:spPr bwMode="auto">
          <a:xfrm>
            <a:off x="5683250" y="3695700"/>
            <a:ext cx="10604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HK" sz="1900" smtClean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6273" name="Rectangle 17"/>
          <p:cNvSpPr>
            <a:spLocks noChangeArrowheads="1"/>
          </p:cNvSpPr>
          <p:nvPr/>
        </p:nvSpPr>
        <p:spPr bwMode="auto">
          <a:xfrm>
            <a:off x="5980113" y="3797300"/>
            <a:ext cx="4937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zero</a:t>
            </a:r>
            <a:endParaRPr lang="en-US" altLang="zh-HK" sz="2000" b="1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6274" name="Rectangle 18"/>
          <p:cNvSpPr>
            <a:spLocks noChangeArrowheads="1"/>
          </p:cNvSpPr>
          <p:nvPr/>
        </p:nvSpPr>
        <p:spPr bwMode="auto">
          <a:xfrm>
            <a:off x="3886200" y="3128963"/>
            <a:ext cx="739775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HK" sz="1900" smtClean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6275" name="Rectangle 19"/>
          <p:cNvSpPr>
            <a:spLocks noChangeArrowheads="1"/>
          </p:cNvSpPr>
          <p:nvPr/>
        </p:nvSpPr>
        <p:spPr bwMode="auto">
          <a:xfrm>
            <a:off x="4162425" y="3230563"/>
            <a:ext cx="2889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+1</a:t>
            </a:r>
            <a:endParaRPr lang="en-US" altLang="zh-HK" sz="2000" b="1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6276" name="Rectangle 20"/>
          <p:cNvSpPr>
            <a:spLocks noChangeArrowheads="1"/>
          </p:cNvSpPr>
          <p:nvPr/>
        </p:nvSpPr>
        <p:spPr bwMode="auto">
          <a:xfrm>
            <a:off x="2825750" y="5292725"/>
            <a:ext cx="7556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HK" sz="1900" smtClean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6277" name="Rectangle 21"/>
          <p:cNvSpPr>
            <a:spLocks noChangeArrowheads="1"/>
          </p:cNvSpPr>
          <p:nvPr/>
        </p:nvSpPr>
        <p:spPr bwMode="auto">
          <a:xfrm>
            <a:off x="3101975" y="5394325"/>
            <a:ext cx="2889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+1</a:t>
            </a:r>
            <a:endParaRPr lang="en-US" altLang="zh-HK" sz="2000" b="1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6278" name="Rectangle 22"/>
          <p:cNvSpPr>
            <a:spLocks noChangeArrowheads="1"/>
          </p:cNvSpPr>
          <p:nvPr/>
        </p:nvSpPr>
        <p:spPr bwMode="auto">
          <a:xfrm>
            <a:off x="3446463" y="4986338"/>
            <a:ext cx="7556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HK" sz="1900" smtClean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6279" name="Rectangle 23"/>
          <p:cNvSpPr>
            <a:spLocks noChangeArrowheads="1"/>
          </p:cNvSpPr>
          <p:nvPr/>
        </p:nvSpPr>
        <p:spPr bwMode="auto">
          <a:xfrm>
            <a:off x="3724275" y="5089525"/>
            <a:ext cx="2889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+2</a:t>
            </a:r>
            <a:endParaRPr lang="en-US" altLang="zh-HK" sz="2000" b="1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6280" name="Rectangle 24"/>
          <p:cNvSpPr>
            <a:spLocks noChangeArrowheads="1"/>
          </p:cNvSpPr>
          <p:nvPr/>
        </p:nvSpPr>
        <p:spPr bwMode="auto">
          <a:xfrm>
            <a:off x="4533900" y="5000625"/>
            <a:ext cx="757238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HK" sz="1900" smtClean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6281" name="Rectangle 25"/>
          <p:cNvSpPr>
            <a:spLocks noChangeArrowheads="1"/>
          </p:cNvSpPr>
          <p:nvPr/>
        </p:nvSpPr>
        <p:spPr bwMode="auto">
          <a:xfrm>
            <a:off x="4811713" y="5102225"/>
            <a:ext cx="2889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+2</a:t>
            </a:r>
            <a:endParaRPr lang="en-US" altLang="zh-HK" sz="2000" b="1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6282" name="Rectangle 26"/>
          <p:cNvSpPr>
            <a:spLocks noChangeArrowheads="1"/>
          </p:cNvSpPr>
          <p:nvPr/>
        </p:nvSpPr>
        <p:spPr bwMode="auto">
          <a:xfrm>
            <a:off x="4035425" y="5437188"/>
            <a:ext cx="7397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HK" sz="1900" smtClean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6283" name="Rectangle 27"/>
          <p:cNvSpPr>
            <a:spLocks noChangeArrowheads="1"/>
          </p:cNvSpPr>
          <p:nvPr/>
        </p:nvSpPr>
        <p:spPr bwMode="auto">
          <a:xfrm>
            <a:off x="4313238" y="5538788"/>
            <a:ext cx="2889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+3</a:t>
            </a:r>
            <a:endParaRPr lang="en-US" altLang="zh-HK" sz="2000" b="1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6284" name="Line 28"/>
          <p:cNvSpPr>
            <a:spLocks noChangeShapeType="1"/>
          </p:cNvSpPr>
          <p:nvPr/>
        </p:nvSpPr>
        <p:spPr bwMode="auto">
          <a:xfrm>
            <a:off x="3762375" y="2706688"/>
            <a:ext cx="622300" cy="74612"/>
          </a:xfrm>
          <a:prstGeom prst="line">
            <a:avLst/>
          </a:prstGeom>
          <a:noFill/>
          <a:ln w="119063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736285" name="Line 29"/>
          <p:cNvSpPr>
            <a:spLocks noChangeShapeType="1"/>
          </p:cNvSpPr>
          <p:nvPr/>
        </p:nvSpPr>
        <p:spPr bwMode="auto">
          <a:xfrm flipH="1">
            <a:off x="2746375" y="4141788"/>
            <a:ext cx="473075" cy="2078037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736286" name="Line 30"/>
          <p:cNvSpPr>
            <a:spLocks noChangeShapeType="1"/>
          </p:cNvSpPr>
          <p:nvPr/>
        </p:nvSpPr>
        <p:spPr bwMode="auto">
          <a:xfrm flipH="1">
            <a:off x="3430588" y="2720975"/>
            <a:ext cx="358775" cy="3211513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736287" name="Line 31"/>
          <p:cNvSpPr>
            <a:spLocks noChangeShapeType="1"/>
          </p:cNvSpPr>
          <p:nvPr/>
        </p:nvSpPr>
        <p:spPr bwMode="auto">
          <a:xfrm flipH="1">
            <a:off x="4113213" y="4249738"/>
            <a:ext cx="74612" cy="170815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736288" name="Line 32"/>
          <p:cNvSpPr>
            <a:spLocks noChangeShapeType="1"/>
          </p:cNvSpPr>
          <p:nvPr/>
        </p:nvSpPr>
        <p:spPr bwMode="auto">
          <a:xfrm>
            <a:off x="4313238" y="3892550"/>
            <a:ext cx="409575" cy="2327275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736289" name="Line 33"/>
          <p:cNvSpPr>
            <a:spLocks noChangeShapeType="1"/>
          </p:cNvSpPr>
          <p:nvPr/>
        </p:nvSpPr>
        <p:spPr bwMode="auto">
          <a:xfrm>
            <a:off x="4946650" y="4189413"/>
            <a:ext cx="560388" cy="1470025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736290" name="Line 34"/>
          <p:cNvSpPr>
            <a:spLocks noChangeShapeType="1"/>
          </p:cNvSpPr>
          <p:nvPr/>
        </p:nvSpPr>
        <p:spPr bwMode="auto">
          <a:xfrm>
            <a:off x="4386263" y="2817813"/>
            <a:ext cx="2276475" cy="3425825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736291" name="Line 35"/>
          <p:cNvSpPr>
            <a:spLocks noChangeShapeType="1"/>
          </p:cNvSpPr>
          <p:nvPr/>
        </p:nvSpPr>
        <p:spPr bwMode="auto">
          <a:xfrm flipV="1">
            <a:off x="1487488" y="2089150"/>
            <a:ext cx="1738312" cy="2000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736292" name="Line 36"/>
          <p:cNvSpPr>
            <a:spLocks noChangeShapeType="1"/>
          </p:cNvSpPr>
          <p:nvPr/>
        </p:nvSpPr>
        <p:spPr bwMode="auto">
          <a:xfrm flipH="1">
            <a:off x="4673600" y="2460625"/>
            <a:ext cx="1062038" cy="1857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736293" name="Line 37"/>
          <p:cNvSpPr>
            <a:spLocks noChangeShapeType="1"/>
          </p:cNvSpPr>
          <p:nvPr/>
        </p:nvSpPr>
        <p:spPr bwMode="auto">
          <a:xfrm flipV="1">
            <a:off x="1090613" y="4643438"/>
            <a:ext cx="125412" cy="644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736294" name="Line 38"/>
          <p:cNvSpPr>
            <a:spLocks noChangeShapeType="1"/>
          </p:cNvSpPr>
          <p:nvPr/>
        </p:nvSpPr>
        <p:spPr bwMode="auto">
          <a:xfrm flipV="1">
            <a:off x="3160713" y="3868738"/>
            <a:ext cx="1163637" cy="219075"/>
          </a:xfrm>
          <a:prstGeom prst="line">
            <a:avLst/>
          </a:prstGeom>
          <a:noFill/>
          <a:ln w="119063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736295" name="Line 39"/>
          <p:cNvSpPr>
            <a:spLocks noChangeShapeType="1"/>
          </p:cNvSpPr>
          <p:nvPr/>
        </p:nvSpPr>
        <p:spPr bwMode="auto">
          <a:xfrm flipV="1">
            <a:off x="4141788" y="4159250"/>
            <a:ext cx="862012" cy="101600"/>
          </a:xfrm>
          <a:prstGeom prst="line">
            <a:avLst/>
          </a:prstGeom>
          <a:noFill/>
          <a:ln w="119063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736296" name="Rectangle 40"/>
          <p:cNvSpPr>
            <a:spLocks noChangeArrowheads="1"/>
          </p:cNvSpPr>
          <p:nvPr/>
        </p:nvSpPr>
        <p:spPr bwMode="auto">
          <a:xfrm>
            <a:off x="6904038" y="5059363"/>
            <a:ext cx="120173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Shadowed</a:t>
            </a:r>
            <a:b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</a:b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object</a:t>
            </a:r>
            <a:endParaRPr lang="en-US" altLang="zh-HK" sz="2000" b="1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6297" name="Line 41"/>
          <p:cNvSpPr>
            <a:spLocks noChangeShapeType="1"/>
          </p:cNvSpPr>
          <p:nvPr/>
        </p:nvSpPr>
        <p:spPr bwMode="auto">
          <a:xfrm flipH="1" flipV="1">
            <a:off x="5141913" y="4697413"/>
            <a:ext cx="1687512" cy="4159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736298" name="Line 42"/>
          <p:cNvSpPr>
            <a:spLocks noChangeShapeType="1"/>
          </p:cNvSpPr>
          <p:nvPr/>
        </p:nvSpPr>
        <p:spPr bwMode="auto">
          <a:xfrm>
            <a:off x="1639888" y="4425950"/>
            <a:ext cx="4370387" cy="190500"/>
          </a:xfrm>
          <a:prstGeom prst="line">
            <a:avLst/>
          </a:prstGeom>
          <a:noFill/>
          <a:ln w="57150">
            <a:solidFill>
              <a:srgbClr val="FFFF00"/>
            </a:solidFill>
            <a:round/>
            <a:headEnd/>
            <a:tailEnd type="triangle" w="med" len="med"/>
          </a:ln>
          <a:effectLst>
            <a:outerShdw dist="45791" dir="8778596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grpSp>
        <p:nvGrpSpPr>
          <p:cNvPr id="31784" name="Group 43"/>
          <p:cNvGrpSpPr>
            <a:grpSpLocks/>
          </p:cNvGrpSpPr>
          <p:nvPr/>
        </p:nvGrpSpPr>
        <p:grpSpPr bwMode="auto">
          <a:xfrm>
            <a:off x="3008313" y="4432300"/>
            <a:ext cx="242887" cy="304800"/>
            <a:chOff x="1462" y="2977"/>
            <a:chExt cx="153" cy="192"/>
          </a:xfrm>
        </p:grpSpPr>
        <p:sp>
          <p:nvSpPr>
            <p:cNvPr id="736300" name="Oval 44"/>
            <p:cNvSpPr>
              <a:spLocks noChangeArrowheads="1"/>
            </p:cNvSpPr>
            <p:nvPr/>
          </p:nvSpPr>
          <p:spPr bwMode="auto">
            <a:xfrm>
              <a:off x="1462" y="3000"/>
              <a:ext cx="153" cy="1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Monotype Sorts"/>
                <a:buChar char="l"/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50000"/>
                <a:buFont typeface="Monotype Sorts"/>
                <a:buChar char="n"/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accent2"/>
                </a:buClr>
                <a:buChar char="–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altLang="zh-HK" sz="190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endParaRPr>
            </a:p>
          </p:txBody>
        </p:sp>
        <p:sp>
          <p:nvSpPr>
            <p:cNvPr id="736301" name="Rectangle 45"/>
            <p:cNvSpPr>
              <a:spLocks noChangeArrowheads="1"/>
            </p:cNvSpPr>
            <p:nvPr/>
          </p:nvSpPr>
          <p:spPr bwMode="auto">
            <a:xfrm>
              <a:off x="1492" y="2977"/>
              <a:ext cx="9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tx2"/>
                </a:buClr>
                <a:defRPr/>
              </a:pPr>
              <a:r>
                <a: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PMingLiU" panose="02020500000000000000" pitchFamily="18" charset="-120"/>
                </a:rPr>
                <a:t>+</a:t>
              </a:r>
              <a:endParaRPr lang="en-US" altLang="zh-HK" sz="2000" b="1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endParaRPr>
            </a:p>
          </p:txBody>
        </p:sp>
      </p:grpSp>
      <p:grpSp>
        <p:nvGrpSpPr>
          <p:cNvPr id="31785" name="Group 46"/>
          <p:cNvGrpSpPr>
            <a:grpSpLocks/>
          </p:cNvGrpSpPr>
          <p:nvPr/>
        </p:nvGrpSpPr>
        <p:grpSpPr bwMode="auto">
          <a:xfrm>
            <a:off x="4371975" y="4413250"/>
            <a:ext cx="242888" cy="304800"/>
            <a:chOff x="1087" y="3529"/>
            <a:chExt cx="153" cy="192"/>
          </a:xfrm>
        </p:grpSpPr>
        <p:sp>
          <p:nvSpPr>
            <p:cNvPr id="736303" name="Oval 47"/>
            <p:cNvSpPr>
              <a:spLocks noChangeArrowheads="1"/>
            </p:cNvSpPr>
            <p:nvPr/>
          </p:nvSpPr>
          <p:spPr bwMode="auto">
            <a:xfrm>
              <a:off x="1087" y="3566"/>
              <a:ext cx="153" cy="1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Monotype Sorts"/>
                <a:buChar char="l"/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50000"/>
                <a:buFont typeface="Monotype Sorts"/>
                <a:buChar char="n"/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accent2"/>
                </a:buClr>
                <a:buChar char="–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altLang="zh-HK" sz="190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endParaRPr>
            </a:p>
          </p:txBody>
        </p:sp>
        <p:sp>
          <p:nvSpPr>
            <p:cNvPr id="736304" name="Rectangle 48"/>
            <p:cNvSpPr>
              <a:spLocks noChangeArrowheads="1"/>
            </p:cNvSpPr>
            <p:nvPr/>
          </p:nvSpPr>
          <p:spPr bwMode="auto">
            <a:xfrm>
              <a:off x="1137" y="3529"/>
              <a:ext cx="5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tx2"/>
                </a:buClr>
                <a:defRPr/>
              </a:pPr>
              <a:r>
                <a: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PMingLiU" panose="02020500000000000000" pitchFamily="18" charset="-120"/>
                </a:rPr>
                <a:t>-</a:t>
              </a:r>
              <a:endParaRPr lang="en-US" altLang="zh-HK" sz="2000" b="1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endParaRPr>
            </a:p>
          </p:txBody>
        </p:sp>
      </p:grpSp>
      <p:grpSp>
        <p:nvGrpSpPr>
          <p:cNvPr id="31786" name="Group 49"/>
          <p:cNvGrpSpPr>
            <a:grpSpLocks/>
          </p:cNvGrpSpPr>
          <p:nvPr/>
        </p:nvGrpSpPr>
        <p:grpSpPr bwMode="auto">
          <a:xfrm>
            <a:off x="3460750" y="4371975"/>
            <a:ext cx="242888" cy="304800"/>
            <a:chOff x="1462" y="2977"/>
            <a:chExt cx="153" cy="192"/>
          </a:xfrm>
        </p:grpSpPr>
        <p:sp>
          <p:nvSpPr>
            <p:cNvPr id="736306" name="Oval 50"/>
            <p:cNvSpPr>
              <a:spLocks noChangeArrowheads="1"/>
            </p:cNvSpPr>
            <p:nvPr/>
          </p:nvSpPr>
          <p:spPr bwMode="auto">
            <a:xfrm>
              <a:off x="1462" y="3000"/>
              <a:ext cx="153" cy="1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Monotype Sorts"/>
                <a:buChar char="l"/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50000"/>
                <a:buFont typeface="Monotype Sorts"/>
                <a:buChar char="n"/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accent2"/>
                </a:buClr>
                <a:buChar char="–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altLang="zh-HK" sz="190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endParaRPr>
            </a:p>
          </p:txBody>
        </p:sp>
        <p:sp>
          <p:nvSpPr>
            <p:cNvPr id="736307" name="Rectangle 51"/>
            <p:cNvSpPr>
              <a:spLocks noChangeArrowheads="1"/>
            </p:cNvSpPr>
            <p:nvPr/>
          </p:nvSpPr>
          <p:spPr bwMode="auto">
            <a:xfrm>
              <a:off x="1492" y="2977"/>
              <a:ext cx="9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tx2"/>
                </a:buClr>
                <a:defRPr/>
              </a:pPr>
              <a:r>
                <a: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PMingLiU" panose="02020500000000000000" pitchFamily="18" charset="-120"/>
                </a:rPr>
                <a:t>+</a:t>
              </a:r>
              <a:endParaRPr lang="en-US" altLang="zh-HK" sz="2000" b="1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endParaRPr>
            </a:p>
          </p:txBody>
        </p:sp>
      </p:grpSp>
      <p:grpSp>
        <p:nvGrpSpPr>
          <p:cNvPr id="31787" name="Group 52"/>
          <p:cNvGrpSpPr>
            <a:grpSpLocks/>
          </p:cNvGrpSpPr>
          <p:nvPr/>
        </p:nvGrpSpPr>
        <p:grpSpPr bwMode="auto">
          <a:xfrm>
            <a:off x="4017963" y="4405313"/>
            <a:ext cx="242887" cy="304800"/>
            <a:chOff x="1462" y="2977"/>
            <a:chExt cx="153" cy="192"/>
          </a:xfrm>
        </p:grpSpPr>
        <p:sp>
          <p:nvSpPr>
            <p:cNvPr id="736309" name="Oval 53"/>
            <p:cNvSpPr>
              <a:spLocks noChangeArrowheads="1"/>
            </p:cNvSpPr>
            <p:nvPr/>
          </p:nvSpPr>
          <p:spPr bwMode="auto">
            <a:xfrm>
              <a:off x="1462" y="3000"/>
              <a:ext cx="153" cy="1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Monotype Sorts"/>
                <a:buChar char="l"/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50000"/>
                <a:buFont typeface="Monotype Sorts"/>
                <a:buChar char="n"/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accent2"/>
                </a:buClr>
                <a:buChar char="–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altLang="zh-HK" sz="190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endParaRPr>
            </a:p>
          </p:txBody>
        </p:sp>
        <p:sp>
          <p:nvSpPr>
            <p:cNvPr id="736310" name="Rectangle 54"/>
            <p:cNvSpPr>
              <a:spLocks noChangeArrowheads="1"/>
            </p:cNvSpPr>
            <p:nvPr/>
          </p:nvSpPr>
          <p:spPr bwMode="auto">
            <a:xfrm>
              <a:off x="1492" y="2977"/>
              <a:ext cx="9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tx2"/>
                </a:buClr>
                <a:defRPr/>
              </a:pPr>
              <a:r>
                <a: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PMingLiU" panose="02020500000000000000" pitchFamily="18" charset="-120"/>
                </a:rPr>
                <a:t>+</a:t>
              </a:r>
              <a:endParaRPr lang="en-US" altLang="zh-HK" sz="2000" b="1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endParaRPr>
            </a:p>
          </p:txBody>
        </p:sp>
      </p:grpSp>
      <p:sp>
        <p:nvSpPr>
          <p:cNvPr id="736311" name="Rectangle 55"/>
          <p:cNvSpPr>
            <a:spLocks noChangeArrowheads="1"/>
          </p:cNvSpPr>
          <p:nvPr/>
        </p:nvSpPr>
        <p:spPr bwMode="auto">
          <a:xfrm>
            <a:off x="730250" y="6335713"/>
            <a:ext cx="5048250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Ctr="1">
            <a:sp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HK" sz="2200" b="1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Shadow Volume Count = +1+1+1-1 = 2</a:t>
            </a:r>
            <a:endParaRPr lang="en-US" altLang="zh-HK" sz="2200" b="1" i="1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6312" name="Oval 56"/>
          <p:cNvSpPr>
            <a:spLocks noChangeArrowheads="1"/>
          </p:cNvSpPr>
          <p:nvPr/>
        </p:nvSpPr>
        <p:spPr bwMode="auto">
          <a:xfrm>
            <a:off x="4783138" y="4473575"/>
            <a:ext cx="242887" cy="231775"/>
          </a:xfrm>
          <a:prstGeom prst="ellipse">
            <a:avLst/>
          </a:prstGeom>
          <a:solidFill>
            <a:srgbClr val="CC00CC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HK" sz="1900" smtClean="0">
              <a:effectLst>
                <a:outerShdw blurRad="38100" dist="38100" dir="2700000" algn="tl">
                  <a:srgbClr val="FFFFFF"/>
                </a:outerShdw>
              </a:effectLst>
              <a:ea typeface="PMingLiU" panose="02020500000000000000" pitchFamily="18" charset="-120"/>
            </a:endParaRPr>
          </a:p>
        </p:txBody>
      </p:sp>
      <p:grpSp>
        <p:nvGrpSpPr>
          <p:cNvPr id="31790" name="Group 57"/>
          <p:cNvGrpSpPr>
            <a:grpSpLocks/>
          </p:cNvGrpSpPr>
          <p:nvPr/>
        </p:nvGrpSpPr>
        <p:grpSpPr bwMode="auto">
          <a:xfrm>
            <a:off x="3595688" y="1520825"/>
            <a:ext cx="830262" cy="828675"/>
            <a:chOff x="2321" y="1227"/>
            <a:chExt cx="413" cy="429"/>
          </a:xfrm>
        </p:grpSpPr>
        <p:sp>
          <p:nvSpPr>
            <p:cNvPr id="736314" name="Oval 58"/>
            <p:cNvSpPr>
              <a:spLocks noChangeArrowheads="1"/>
            </p:cNvSpPr>
            <p:nvPr/>
          </p:nvSpPr>
          <p:spPr bwMode="auto">
            <a:xfrm>
              <a:off x="2433" y="1378"/>
              <a:ext cx="121" cy="120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rgbClr val="C3A90B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Monotype Sorts"/>
                <a:buChar char="l"/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50000"/>
                <a:buFont typeface="Monotype Sorts"/>
                <a:buChar char="n"/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accent2"/>
                </a:buClr>
                <a:buChar char="–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altLang="zh-HK" sz="1900" smtClean="0">
                <a:effectLst>
                  <a:outerShdw blurRad="38100" dist="38100" dir="2700000" algn="tl">
                    <a:srgbClr val="FFFFFF"/>
                  </a:outerShdw>
                </a:effectLst>
                <a:ea typeface="PMingLiU" panose="02020500000000000000" pitchFamily="18" charset="-120"/>
              </a:endParaRPr>
            </a:p>
          </p:txBody>
        </p:sp>
        <p:sp>
          <p:nvSpPr>
            <p:cNvPr id="736315" name="Line 59"/>
            <p:cNvSpPr>
              <a:spLocks noChangeShapeType="1"/>
            </p:cNvSpPr>
            <p:nvPr/>
          </p:nvSpPr>
          <p:spPr bwMode="auto">
            <a:xfrm flipV="1">
              <a:off x="2494" y="1227"/>
              <a:ext cx="1" cy="90"/>
            </a:xfrm>
            <a:prstGeom prst="line">
              <a:avLst/>
            </a:prstGeom>
            <a:noFill/>
            <a:ln w="38100" cap="rnd">
              <a:solidFill>
                <a:srgbClr val="C3A90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736316" name="Line 60"/>
            <p:cNvSpPr>
              <a:spLocks noChangeShapeType="1"/>
            </p:cNvSpPr>
            <p:nvPr/>
          </p:nvSpPr>
          <p:spPr bwMode="auto">
            <a:xfrm>
              <a:off x="2494" y="1558"/>
              <a:ext cx="1" cy="98"/>
            </a:xfrm>
            <a:prstGeom prst="line">
              <a:avLst/>
            </a:prstGeom>
            <a:noFill/>
            <a:ln w="38100" cap="rnd">
              <a:solidFill>
                <a:srgbClr val="C3A90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736317" name="Line 61"/>
            <p:cNvSpPr>
              <a:spLocks noChangeShapeType="1"/>
            </p:cNvSpPr>
            <p:nvPr/>
          </p:nvSpPr>
          <p:spPr bwMode="auto">
            <a:xfrm flipV="1">
              <a:off x="2561" y="1265"/>
              <a:ext cx="53" cy="75"/>
            </a:xfrm>
            <a:prstGeom prst="line">
              <a:avLst/>
            </a:prstGeom>
            <a:noFill/>
            <a:ln w="38100" cap="rnd">
              <a:solidFill>
                <a:srgbClr val="C3A90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736318" name="Line 62"/>
            <p:cNvSpPr>
              <a:spLocks noChangeShapeType="1"/>
            </p:cNvSpPr>
            <p:nvPr/>
          </p:nvSpPr>
          <p:spPr bwMode="auto">
            <a:xfrm flipV="1">
              <a:off x="2599" y="1348"/>
              <a:ext cx="98" cy="45"/>
            </a:xfrm>
            <a:prstGeom prst="line">
              <a:avLst/>
            </a:prstGeom>
            <a:noFill/>
            <a:ln w="38100" cap="rnd">
              <a:solidFill>
                <a:srgbClr val="C3A90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736319" name="Line 63"/>
            <p:cNvSpPr>
              <a:spLocks noChangeShapeType="1"/>
            </p:cNvSpPr>
            <p:nvPr/>
          </p:nvSpPr>
          <p:spPr bwMode="auto">
            <a:xfrm>
              <a:off x="2554" y="1543"/>
              <a:ext cx="60" cy="81"/>
            </a:xfrm>
            <a:prstGeom prst="line">
              <a:avLst/>
            </a:prstGeom>
            <a:noFill/>
            <a:ln w="38100" cap="rnd">
              <a:solidFill>
                <a:srgbClr val="C3A90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736320" name="Line 64"/>
            <p:cNvSpPr>
              <a:spLocks noChangeShapeType="1"/>
            </p:cNvSpPr>
            <p:nvPr/>
          </p:nvSpPr>
          <p:spPr bwMode="auto">
            <a:xfrm>
              <a:off x="2614" y="1498"/>
              <a:ext cx="90" cy="38"/>
            </a:xfrm>
            <a:prstGeom prst="line">
              <a:avLst/>
            </a:prstGeom>
            <a:noFill/>
            <a:ln w="38100" cap="rnd">
              <a:solidFill>
                <a:srgbClr val="C3A90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736321" name="Line 65"/>
            <p:cNvSpPr>
              <a:spLocks noChangeShapeType="1"/>
            </p:cNvSpPr>
            <p:nvPr/>
          </p:nvSpPr>
          <p:spPr bwMode="auto">
            <a:xfrm flipH="1" flipV="1">
              <a:off x="2388" y="1265"/>
              <a:ext cx="53" cy="60"/>
            </a:xfrm>
            <a:prstGeom prst="line">
              <a:avLst/>
            </a:prstGeom>
            <a:noFill/>
            <a:ln w="38100" cap="rnd">
              <a:solidFill>
                <a:srgbClr val="C3A90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736322" name="Line 66"/>
            <p:cNvSpPr>
              <a:spLocks noChangeShapeType="1"/>
            </p:cNvSpPr>
            <p:nvPr/>
          </p:nvSpPr>
          <p:spPr bwMode="auto">
            <a:xfrm flipH="1" flipV="1">
              <a:off x="2321" y="1348"/>
              <a:ext cx="67" cy="37"/>
            </a:xfrm>
            <a:prstGeom prst="line">
              <a:avLst/>
            </a:prstGeom>
            <a:noFill/>
            <a:ln w="38100" cap="rnd">
              <a:solidFill>
                <a:srgbClr val="C3A90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736323" name="Line 67"/>
            <p:cNvSpPr>
              <a:spLocks noChangeShapeType="1"/>
            </p:cNvSpPr>
            <p:nvPr/>
          </p:nvSpPr>
          <p:spPr bwMode="auto">
            <a:xfrm flipH="1">
              <a:off x="2388" y="1543"/>
              <a:ext cx="45" cy="81"/>
            </a:xfrm>
            <a:prstGeom prst="line">
              <a:avLst/>
            </a:prstGeom>
            <a:noFill/>
            <a:ln w="38100" cap="rnd">
              <a:solidFill>
                <a:srgbClr val="C3A90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736324" name="Line 68"/>
            <p:cNvSpPr>
              <a:spLocks noChangeShapeType="1"/>
            </p:cNvSpPr>
            <p:nvPr/>
          </p:nvSpPr>
          <p:spPr bwMode="auto">
            <a:xfrm flipH="1">
              <a:off x="2321" y="1505"/>
              <a:ext cx="67" cy="39"/>
            </a:xfrm>
            <a:prstGeom prst="line">
              <a:avLst/>
            </a:prstGeom>
            <a:noFill/>
            <a:ln w="38100" cap="rnd">
              <a:solidFill>
                <a:srgbClr val="C3A90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736325" name="Line 69"/>
            <p:cNvSpPr>
              <a:spLocks noChangeShapeType="1"/>
            </p:cNvSpPr>
            <p:nvPr/>
          </p:nvSpPr>
          <p:spPr bwMode="auto">
            <a:xfrm>
              <a:off x="2614" y="1438"/>
              <a:ext cx="120" cy="1"/>
            </a:xfrm>
            <a:prstGeom prst="line">
              <a:avLst/>
            </a:prstGeom>
            <a:noFill/>
            <a:ln w="38100" cap="rnd">
              <a:solidFill>
                <a:srgbClr val="C3A90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736326" name="Line 70"/>
            <p:cNvSpPr>
              <a:spLocks noChangeShapeType="1"/>
            </p:cNvSpPr>
            <p:nvPr/>
          </p:nvSpPr>
          <p:spPr bwMode="auto">
            <a:xfrm flipH="1">
              <a:off x="2321" y="1438"/>
              <a:ext cx="60" cy="1"/>
            </a:xfrm>
            <a:prstGeom prst="line">
              <a:avLst/>
            </a:prstGeom>
            <a:noFill/>
            <a:ln w="38100" cap="rnd">
              <a:solidFill>
                <a:srgbClr val="C3A90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91147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477838" y="166688"/>
            <a:ext cx="7975600" cy="1066800"/>
          </a:xfrm>
        </p:spPr>
        <p:txBody>
          <a:bodyPr/>
          <a:lstStyle/>
          <a:p>
            <a:pPr>
              <a:defRPr/>
            </a:pPr>
            <a:r>
              <a:rPr lang="en-US"/>
              <a:t>Illuminated, In Front of Shadow Volumes (</a:t>
            </a:r>
            <a:r>
              <a:rPr lang="en-US" i="1"/>
              <a:t>Zpass</a:t>
            </a:r>
            <a:r>
              <a:rPr lang="en-US"/>
              <a:t>)</a:t>
            </a:r>
          </a:p>
        </p:txBody>
      </p:sp>
      <p:grpSp>
        <p:nvGrpSpPr>
          <p:cNvPr id="33795" name="Group 3"/>
          <p:cNvGrpSpPr>
            <a:grpSpLocks/>
          </p:cNvGrpSpPr>
          <p:nvPr/>
        </p:nvGrpSpPr>
        <p:grpSpPr bwMode="auto">
          <a:xfrm>
            <a:off x="787400" y="4152900"/>
            <a:ext cx="544513" cy="288925"/>
            <a:chOff x="1268" y="2596"/>
            <a:chExt cx="271" cy="150"/>
          </a:xfrm>
        </p:grpSpPr>
        <p:sp>
          <p:nvSpPr>
            <p:cNvPr id="737284" name="Oval 4"/>
            <p:cNvSpPr>
              <a:spLocks noChangeArrowheads="1"/>
            </p:cNvSpPr>
            <p:nvPr/>
          </p:nvSpPr>
          <p:spPr bwMode="auto">
            <a:xfrm>
              <a:off x="1268" y="2596"/>
              <a:ext cx="271" cy="150"/>
            </a:xfrm>
            <a:prstGeom prst="ellipse">
              <a:avLst/>
            </a:prstGeom>
            <a:solidFill>
              <a:srgbClr val="C0C0C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Monotype Sorts"/>
                <a:buChar char="l"/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50000"/>
                <a:buFont typeface="Monotype Sorts"/>
                <a:buChar char="n"/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accent2"/>
                </a:buClr>
                <a:buChar char="–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altLang="zh-HK" sz="1900" smtClean="0">
                <a:effectLst>
                  <a:outerShdw blurRad="38100" dist="38100" dir="2700000" algn="tl">
                    <a:srgbClr val="FFFFFF"/>
                  </a:outerShdw>
                </a:effectLst>
                <a:ea typeface="PMingLiU" panose="02020500000000000000" pitchFamily="18" charset="-120"/>
              </a:endParaRPr>
            </a:p>
          </p:txBody>
        </p:sp>
        <p:sp>
          <p:nvSpPr>
            <p:cNvPr id="737285" name="Oval 5"/>
            <p:cNvSpPr>
              <a:spLocks noChangeArrowheads="1"/>
            </p:cNvSpPr>
            <p:nvPr/>
          </p:nvSpPr>
          <p:spPr bwMode="auto">
            <a:xfrm>
              <a:off x="1321" y="2596"/>
              <a:ext cx="180" cy="150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Monotype Sorts"/>
                <a:buChar char="l"/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50000"/>
                <a:buFont typeface="Monotype Sorts"/>
                <a:buChar char="n"/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accent2"/>
                </a:buClr>
                <a:buChar char="–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altLang="zh-HK" sz="190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endParaRPr>
            </a:p>
          </p:txBody>
        </p:sp>
        <p:sp>
          <p:nvSpPr>
            <p:cNvPr id="737286" name="Oval 6"/>
            <p:cNvSpPr>
              <a:spLocks noChangeArrowheads="1"/>
            </p:cNvSpPr>
            <p:nvPr/>
          </p:nvSpPr>
          <p:spPr bwMode="auto">
            <a:xfrm>
              <a:off x="1373" y="2641"/>
              <a:ext cx="75" cy="75"/>
            </a:xfrm>
            <a:prstGeom prst="ellipse">
              <a:avLst/>
            </a:prstGeom>
            <a:solidFill>
              <a:srgbClr val="80808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Monotype Sorts"/>
                <a:buChar char="l"/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50000"/>
                <a:buFont typeface="Monotype Sorts"/>
                <a:buChar char="n"/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accent2"/>
                </a:buClr>
                <a:buChar char="–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altLang="zh-HK" sz="1900" smtClean="0">
                <a:effectLst>
                  <a:outerShdw blurRad="38100" dist="38100" dir="2700000" algn="tl">
                    <a:srgbClr val="FFFFFF"/>
                  </a:outerShdw>
                </a:effectLst>
                <a:ea typeface="PMingLiU" panose="02020500000000000000" pitchFamily="18" charset="-120"/>
              </a:endParaRPr>
            </a:p>
          </p:txBody>
        </p:sp>
      </p:grpSp>
      <p:sp>
        <p:nvSpPr>
          <p:cNvPr id="737287" name="Rectangle 7"/>
          <p:cNvSpPr>
            <a:spLocks noChangeArrowheads="1"/>
          </p:cNvSpPr>
          <p:nvPr/>
        </p:nvSpPr>
        <p:spPr bwMode="auto">
          <a:xfrm>
            <a:off x="5765800" y="2192338"/>
            <a:ext cx="2797175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HK" sz="1900" smtClean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7288" name="Rectangle 8"/>
          <p:cNvSpPr>
            <a:spLocks noChangeArrowheads="1"/>
          </p:cNvSpPr>
          <p:nvPr/>
        </p:nvSpPr>
        <p:spPr bwMode="auto">
          <a:xfrm>
            <a:off x="6024563" y="2160588"/>
            <a:ext cx="2006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Shadowing object</a:t>
            </a:r>
            <a:endParaRPr lang="en-US" altLang="zh-HK" sz="2000" b="1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7289" name="Rectangle 9"/>
          <p:cNvSpPr>
            <a:spLocks noChangeArrowheads="1"/>
          </p:cNvSpPr>
          <p:nvPr/>
        </p:nvSpPr>
        <p:spPr bwMode="auto">
          <a:xfrm>
            <a:off x="7945438" y="2279650"/>
            <a:ext cx="69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 </a:t>
            </a:r>
            <a:endParaRPr lang="en-US" altLang="zh-HK" sz="2000" b="1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7290" name="Rectangle 10"/>
          <p:cNvSpPr>
            <a:spLocks noChangeArrowheads="1"/>
          </p:cNvSpPr>
          <p:nvPr/>
        </p:nvSpPr>
        <p:spPr bwMode="auto">
          <a:xfrm>
            <a:off x="1366838" y="2074863"/>
            <a:ext cx="1436687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HK" sz="1900" smtClean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7291" name="Rectangle 11"/>
          <p:cNvSpPr>
            <a:spLocks noChangeArrowheads="1"/>
          </p:cNvSpPr>
          <p:nvPr/>
        </p:nvSpPr>
        <p:spPr bwMode="auto">
          <a:xfrm>
            <a:off x="476250" y="2066925"/>
            <a:ext cx="8318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Light</a:t>
            </a:r>
            <a:b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</a:b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source </a:t>
            </a:r>
            <a:endParaRPr lang="en-US" altLang="zh-HK" sz="2000" b="1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7292" name="Rectangle 12"/>
          <p:cNvSpPr>
            <a:spLocks noChangeArrowheads="1"/>
          </p:cNvSpPr>
          <p:nvPr/>
        </p:nvSpPr>
        <p:spPr bwMode="auto">
          <a:xfrm>
            <a:off x="1169988" y="5270500"/>
            <a:ext cx="1511300" cy="72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HK" sz="1900" smtClean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7293" name="Rectangle 13"/>
          <p:cNvSpPr>
            <a:spLocks noChangeArrowheads="1"/>
          </p:cNvSpPr>
          <p:nvPr/>
        </p:nvSpPr>
        <p:spPr bwMode="auto">
          <a:xfrm>
            <a:off x="476250" y="5356225"/>
            <a:ext cx="9461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Eye</a:t>
            </a:r>
            <a:b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</a:b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position </a:t>
            </a:r>
            <a:endParaRPr lang="en-US" altLang="zh-HK" sz="2000" b="1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7294" name="Rectangle 14"/>
          <p:cNvSpPr>
            <a:spLocks noChangeArrowheads="1"/>
          </p:cNvSpPr>
          <p:nvPr/>
        </p:nvSpPr>
        <p:spPr bwMode="auto">
          <a:xfrm>
            <a:off x="2078038" y="3106738"/>
            <a:ext cx="1209675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HK" sz="1900" smtClean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7295" name="Rectangle 15"/>
          <p:cNvSpPr>
            <a:spLocks noChangeArrowheads="1"/>
          </p:cNvSpPr>
          <p:nvPr/>
        </p:nvSpPr>
        <p:spPr bwMode="auto">
          <a:xfrm>
            <a:off x="2374900" y="3208338"/>
            <a:ext cx="4937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zero</a:t>
            </a:r>
            <a:endParaRPr lang="en-US" altLang="zh-HK" sz="2000" b="1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7296" name="Rectangle 16"/>
          <p:cNvSpPr>
            <a:spLocks noChangeArrowheads="1"/>
          </p:cNvSpPr>
          <p:nvPr/>
        </p:nvSpPr>
        <p:spPr bwMode="auto">
          <a:xfrm>
            <a:off x="5538788" y="3673475"/>
            <a:ext cx="10604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HK" sz="1900" smtClean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7297" name="Rectangle 17"/>
          <p:cNvSpPr>
            <a:spLocks noChangeArrowheads="1"/>
          </p:cNvSpPr>
          <p:nvPr/>
        </p:nvSpPr>
        <p:spPr bwMode="auto">
          <a:xfrm>
            <a:off x="5835650" y="3775075"/>
            <a:ext cx="4937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zero</a:t>
            </a:r>
            <a:endParaRPr lang="en-US" altLang="zh-HK" sz="2000" b="1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7298" name="Rectangle 18"/>
          <p:cNvSpPr>
            <a:spLocks noChangeArrowheads="1"/>
          </p:cNvSpPr>
          <p:nvPr/>
        </p:nvSpPr>
        <p:spPr bwMode="auto">
          <a:xfrm>
            <a:off x="3741738" y="3106738"/>
            <a:ext cx="739775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HK" sz="1900" smtClean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7299" name="Rectangle 19"/>
          <p:cNvSpPr>
            <a:spLocks noChangeArrowheads="1"/>
          </p:cNvSpPr>
          <p:nvPr/>
        </p:nvSpPr>
        <p:spPr bwMode="auto">
          <a:xfrm>
            <a:off x="4017963" y="3208338"/>
            <a:ext cx="2889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+1</a:t>
            </a:r>
            <a:endParaRPr lang="en-US" altLang="zh-HK" sz="2000" b="1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7300" name="Rectangle 20"/>
          <p:cNvSpPr>
            <a:spLocks noChangeArrowheads="1"/>
          </p:cNvSpPr>
          <p:nvPr/>
        </p:nvSpPr>
        <p:spPr bwMode="auto">
          <a:xfrm>
            <a:off x="2681288" y="5270500"/>
            <a:ext cx="7556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HK" sz="1900" smtClean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7301" name="Rectangle 21"/>
          <p:cNvSpPr>
            <a:spLocks noChangeArrowheads="1"/>
          </p:cNvSpPr>
          <p:nvPr/>
        </p:nvSpPr>
        <p:spPr bwMode="auto">
          <a:xfrm>
            <a:off x="2957513" y="5372100"/>
            <a:ext cx="2889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+1</a:t>
            </a:r>
            <a:endParaRPr lang="en-US" altLang="zh-HK" sz="2000" b="1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7302" name="Rectangle 22"/>
          <p:cNvSpPr>
            <a:spLocks noChangeArrowheads="1"/>
          </p:cNvSpPr>
          <p:nvPr/>
        </p:nvSpPr>
        <p:spPr bwMode="auto">
          <a:xfrm>
            <a:off x="3302000" y="4964113"/>
            <a:ext cx="7556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HK" sz="1900" smtClean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7303" name="Rectangle 23"/>
          <p:cNvSpPr>
            <a:spLocks noChangeArrowheads="1"/>
          </p:cNvSpPr>
          <p:nvPr/>
        </p:nvSpPr>
        <p:spPr bwMode="auto">
          <a:xfrm>
            <a:off x="3579813" y="5067300"/>
            <a:ext cx="2889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+2</a:t>
            </a:r>
            <a:endParaRPr lang="en-US" altLang="zh-HK" sz="2000" b="1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7304" name="Rectangle 24"/>
          <p:cNvSpPr>
            <a:spLocks noChangeArrowheads="1"/>
          </p:cNvSpPr>
          <p:nvPr/>
        </p:nvSpPr>
        <p:spPr bwMode="auto">
          <a:xfrm>
            <a:off x="4389438" y="4978400"/>
            <a:ext cx="7572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HK" sz="1900" smtClean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7305" name="Rectangle 25"/>
          <p:cNvSpPr>
            <a:spLocks noChangeArrowheads="1"/>
          </p:cNvSpPr>
          <p:nvPr/>
        </p:nvSpPr>
        <p:spPr bwMode="auto">
          <a:xfrm>
            <a:off x="4667250" y="5080000"/>
            <a:ext cx="2889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+2</a:t>
            </a:r>
            <a:endParaRPr lang="en-US" altLang="zh-HK" sz="2000" b="1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7306" name="Rectangle 26"/>
          <p:cNvSpPr>
            <a:spLocks noChangeArrowheads="1"/>
          </p:cNvSpPr>
          <p:nvPr/>
        </p:nvSpPr>
        <p:spPr bwMode="auto">
          <a:xfrm>
            <a:off x="3890963" y="5414963"/>
            <a:ext cx="7397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HK" sz="1900" smtClean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7307" name="Rectangle 27"/>
          <p:cNvSpPr>
            <a:spLocks noChangeArrowheads="1"/>
          </p:cNvSpPr>
          <p:nvPr/>
        </p:nvSpPr>
        <p:spPr bwMode="auto">
          <a:xfrm>
            <a:off x="4168775" y="5516563"/>
            <a:ext cx="2889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+3</a:t>
            </a:r>
            <a:endParaRPr lang="en-US" altLang="zh-HK" sz="2000" b="1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7308" name="Line 28"/>
          <p:cNvSpPr>
            <a:spLocks noChangeShapeType="1"/>
          </p:cNvSpPr>
          <p:nvPr/>
        </p:nvSpPr>
        <p:spPr bwMode="auto">
          <a:xfrm>
            <a:off x="3617913" y="2684463"/>
            <a:ext cx="622300" cy="74612"/>
          </a:xfrm>
          <a:prstGeom prst="line">
            <a:avLst/>
          </a:prstGeom>
          <a:noFill/>
          <a:ln w="119063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737309" name="Line 29"/>
          <p:cNvSpPr>
            <a:spLocks noChangeShapeType="1"/>
          </p:cNvSpPr>
          <p:nvPr/>
        </p:nvSpPr>
        <p:spPr bwMode="auto">
          <a:xfrm flipH="1">
            <a:off x="2601913" y="4119563"/>
            <a:ext cx="473075" cy="2078037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737310" name="Line 30"/>
          <p:cNvSpPr>
            <a:spLocks noChangeShapeType="1"/>
          </p:cNvSpPr>
          <p:nvPr/>
        </p:nvSpPr>
        <p:spPr bwMode="auto">
          <a:xfrm flipH="1">
            <a:off x="3286125" y="2698750"/>
            <a:ext cx="358775" cy="3211513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737311" name="Line 31"/>
          <p:cNvSpPr>
            <a:spLocks noChangeShapeType="1"/>
          </p:cNvSpPr>
          <p:nvPr/>
        </p:nvSpPr>
        <p:spPr bwMode="auto">
          <a:xfrm flipH="1">
            <a:off x="3968750" y="4227513"/>
            <a:ext cx="74613" cy="170815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737312" name="Line 32"/>
          <p:cNvSpPr>
            <a:spLocks noChangeShapeType="1"/>
          </p:cNvSpPr>
          <p:nvPr/>
        </p:nvSpPr>
        <p:spPr bwMode="auto">
          <a:xfrm>
            <a:off x="4168775" y="3870325"/>
            <a:ext cx="409575" cy="2327275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737313" name="Line 33"/>
          <p:cNvSpPr>
            <a:spLocks noChangeShapeType="1"/>
          </p:cNvSpPr>
          <p:nvPr/>
        </p:nvSpPr>
        <p:spPr bwMode="auto">
          <a:xfrm>
            <a:off x="4802188" y="4167188"/>
            <a:ext cx="560387" cy="1470025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737314" name="Line 34"/>
          <p:cNvSpPr>
            <a:spLocks noChangeShapeType="1"/>
          </p:cNvSpPr>
          <p:nvPr/>
        </p:nvSpPr>
        <p:spPr bwMode="auto">
          <a:xfrm>
            <a:off x="4241800" y="2795588"/>
            <a:ext cx="2276475" cy="3425825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737315" name="Line 35"/>
          <p:cNvSpPr>
            <a:spLocks noChangeShapeType="1"/>
          </p:cNvSpPr>
          <p:nvPr/>
        </p:nvSpPr>
        <p:spPr bwMode="auto">
          <a:xfrm flipV="1">
            <a:off x="1343025" y="2066925"/>
            <a:ext cx="1738313" cy="2000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737316" name="Line 36"/>
          <p:cNvSpPr>
            <a:spLocks noChangeShapeType="1"/>
          </p:cNvSpPr>
          <p:nvPr/>
        </p:nvSpPr>
        <p:spPr bwMode="auto">
          <a:xfrm flipH="1">
            <a:off x="4529138" y="2438400"/>
            <a:ext cx="1062037" cy="1857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737317" name="Line 37"/>
          <p:cNvSpPr>
            <a:spLocks noChangeShapeType="1"/>
          </p:cNvSpPr>
          <p:nvPr/>
        </p:nvSpPr>
        <p:spPr bwMode="auto">
          <a:xfrm flipV="1">
            <a:off x="946150" y="4621213"/>
            <a:ext cx="125413" cy="644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737318" name="Line 38"/>
          <p:cNvSpPr>
            <a:spLocks noChangeShapeType="1"/>
          </p:cNvSpPr>
          <p:nvPr/>
        </p:nvSpPr>
        <p:spPr bwMode="auto">
          <a:xfrm flipV="1">
            <a:off x="3016250" y="3846513"/>
            <a:ext cx="1163638" cy="219075"/>
          </a:xfrm>
          <a:prstGeom prst="line">
            <a:avLst/>
          </a:prstGeom>
          <a:noFill/>
          <a:ln w="119063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737319" name="Line 39"/>
          <p:cNvSpPr>
            <a:spLocks noChangeShapeType="1"/>
          </p:cNvSpPr>
          <p:nvPr/>
        </p:nvSpPr>
        <p:spPr bwMode="auto">
          <a:xfrm flipV="1">
            <a:off x="3997325" y="4137025"/>
            <a:ext cx="862013" cy="101600"/>
          </a:xfrm>
          <a:prstGeom prst="line">
            <a:avLst/>
          </a:prstGeom>
          <a:noFill/>
          <a:ln w="119063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737320" name="Rectangle 40"/>
          <p:cNvSpPr>
            <a:spLocks noChangeArrowheads="1"/>
          </p:cNvSpPr>
          <p:nvPr/>
        </p:nvSpPr>
        <p:spPr bwMode="auto">
          <a:xfrm>
            <a:off x="6759575" y="5037138"/>
            <a:ext cx="120173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Shadowed</a:t>
            </a:r>
            <a:b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</a:b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object</a:t>
            </a:r>
            <a:endParaRPr lang="en-US" altLang="zh-HK" sz="2000" b="1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7321" name="Line 41"/>
          <p:cNvSpPr>
            <a:spLocks noChangeShapeType="1"/>
          </p:cNvSpPr>
          <p:nvPr/>
        </p:nvSpPr>
        <p:spPr bwMode="auto">
          <a:xfrm flipH="1" flipV="1">
            <a:off x="2855913" y="4586288"/>
            <a:ext cx="3829050" cy="5048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737322" name="Line 42"/>
          <p:cNvSpPr>
            <a:spLocks noChangeShapeType="1"/>
          </p:cNvSpPr>
          <p:nvPr/>
        </p:nvSpPr>
        <p:spPr bwMode="auto">
          <a:xfrm>
            <a:off x="1495425" y="4403725"/>
            <a:ext cx="4370388" cy="190500"/>
          </a:xfrm>
          <a:prstGeom prst="line">
            <a:avLst/>
          </a:prstGeom>
          <a:noFill/>
          <a:ln w="57150">
            <a:solidFill>
              <a:srgbClr val="FFFF00"/>
            </a:solidFill>
            <a:round/>
            <a:headEnd/>
            <a:tailEnd type="triangle" w="med" len="med"/>
          </a:ln>
          <a:effectLst>
            <a:outerShdw dist="45791" dir="8778596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737323" name="Rectangle 43"/>
          <p:cNvSpPr>
            <a:spLocks noChangeArrowheads="1"/>
          </p:cNvSpPr>
          <p:nvPr/>
        </p:nvSpPr>
        <p:spPr bwMode="auto">
          <a:xfrm>
            <a:off x="377825" y="6280150"/>
            <a:ext cx="641985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Ctr="1">
            <a:sp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HK" sz="2200" b="1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Shadow Volume Count = 0 (no depth tests pass)</a:t>
            </a:r>
            <a:endParaRPr lang="en-US" altLang="zh-HK" sz="2200" b="1" i="1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737324" name="Oval 44"/>
          <p:cNvSpPr>
            <a:spLocks noChangeArrowheads="1"/>
          </p:cNvSpPr>
          <p:nvPr/>
        </p:nvSpPr>
        <p:spPr bwMode="auto">
          <a:xfrm>
            <a:off x="2508250" y="4406900"/>
            <a:ext cx="242888" cy="231775"/>
          </a:xfrm>
          <a:prstGeom prst="ellipse">
            <a:avLst/>
          </a:prstGeom>
          <a:solidFill>
            <a:srgbClr val="CC00CC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HK" sz="1900" smtClean="0">
              <a:effectLst>
                <a:outerShdw blurRad="38100" dist="38100" dir="2700000" algn="tl">
                  <a:srgbClr val="FFFFFF"/>
                </a:outerShdw>
              </a:effectLst>
              <a:ea typeface="PMingLiU" panose="02020500000000000000" pitchFamily="18" charset="-120"/>
            </a:endParaRPr>
          </a:p>
        </p:txBody>
      </p:sp>
      <p:grpSp>
        <p:nvGrpSpPr>
          <p:cNvPr id="33834" name="Group 45"/>
          <p:cNvGrpSpPr>
            <a:grpSpLocks/>
          </p:cNvGrpSpPr>
          <p:nvPr/>
        </p:nvGrpSpPr>
        <p:grpSpPr bwMode="auto">
          <a:xfrm>
            <a:off x="3429000" y="1420813"/>
            <a:ext cx="830263" cy="828675"/>
            <a:chOff x="2321" y="1227"/>
            <a:chExt cx="413" cy="429"/>
          </a:xfrm>
        </p:grpSpPr>
        <p:sp>
          <p:nvSpPr>
            <p:cNvPr id="737326" name="Oval 46"/>
            <p:cNvSpPr>
              <a:spLocks noChangeArrowheads="1"/>
            </p:cNvSpPr>
            <p:nvPr/>
          </p:nvSpPr>
          <p:spPr bwMode="auto">
            <a:xfrm>
              <a:off x="2433" y="1378"/>
              <a:ext cx="121" cy="120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rgbClr val="C3A90B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Monotype Sorts"/>
                <a:buChar char="l"/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50000"/>
                <a:buFont typeface="Monotype Sorts"/>
                <a:buChar char="n"/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accent2"/>
                </a:buClr>
                <a:buChar char="–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altLang="zh-HK" sz="1900" smtClean="0">
                <a:effectLst>
                  <a:outerShdw blurRad="38100" dist="38100" dir="2700000" algn="tl">
                    <a:srgbClr val="FFFFFF"/>
                  </a:outerShdw>
                </a:effectLst>
                <a:ea typeface="PMingLiU" panose="02020500000000000000" pitchFamily="18" charset="-120"/>
              </a:endParaRPr>
            </a:p>
          </p:txBody>
        </p:sp>
        <p:sp>
          <p:nvSpPr>
            <p:cNvPr id="737327" name="Line 47"/>
            <p:cNvSpPr>
              <a:spLocks noChangeShapeType="1"/>
            </p:cNvSpPr>
            <p:nvPr/>
          </p:nvSpPr>
          <p:spPr bwMode="auto">
            <a:xfrm flipV="1">
              <a:off x="2494" y="1227"/>
              <a:ext cx="1" cy="90"/>
            </a:xfrm>
            <a:prstGeom prst="line">
              <a:avLst/>
            </a:prstGeom>
            <a:noFill/>
            <a:ln w="38100" cap="rnd">
              <a:solidFill>
                <a:srgbClr val="C3A90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737328" name="Line 48"/>
            <p:cNvSpPr>
              <a:spLocks noChangeShapeType="1"/>
            </p:cNvSpPr>
            <p:nvPr/>
          </p:nvSpPr>
          <p:spPr bwMode="auto">
            <a:xfrm>
              <a:off x="2494" y="1558"/>
              <a:ext cx="1" cy="98"/>
            </a:xfrm>
            <a:prstGeom prst="line">
              <a:avLst/>
            </a:prstGeom>
            <a:noFill/>
            <a:ln w="38100" cap="rnd">
              <a:solidFill>
                <a:srgbClr val="C3A90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737329" name="Line 49"/>
            <p:cNvSpPr>
              <a:spLocks noChangeShapeType="1"/>
            </p:cNvSpPr>
            <p:nvPr/>
          </p:nvSpPr>
          <p:spPr bwMode="auto">
            <a:xfrm flipV="1">
              <a:off x="2561" y="1265"/>
              <a:ext cx="53" cy="75"/>
            </a:xfrm>
            <a:prstGeom prst="line">
              <a:avLst/>
            </a:prstGeom>
            <a:noFill/>
            <a:ln w="38100" cap="rnd">
              <a:solidFill>
                <a:srgbClr val="C3A90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737330" name="Line 50"/>
            <p:cNvSpPr>
              <a:spLocks noChangeShapeType="1"/>
            </p:cNvSpPr>
            <p:nvPr/>
          </p:nvSpPr>
          <p:spPr bwMode="auto">
            <a:xfrm flipV="1">
              <a:off x="2599" y="1348"/>
              <a:ext cx="98" cy="45"/>
            </a:xfrm>
            <a:prstGeom prst="line">
              <a:avLst/>
            </a:prstGeom>
            <a:noFill/>
            <a:ln w="38100" cap="rnd">
              <a:solidFill>
                <a:srgbClr val="C3A90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737331" name="Line 51"/>
            <p:cNvSpPr>
              <a:spLocks noChangeShapeType="1"/>
            </p:cNvSpPr>
            <p:nvPr/>
          </p:nvSpPr>
          <p:spPr bwMode="auto">
            <a:xfrm>
              <a:off x="2554" y="1543"/>
              <a:ext cx="60" cy="81"/>
            </a:xfrm>
            <a:prstGeom prst="line">
              <a:avLst/>
            </a:prstGeom>
            <a:noFill/>
            <a:ln w="38100" cap="rnd">
              <a:solidFill>
                <a:srgbClr val="C3A90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737332" name="Line 52"/>
            <p:cNvSpPr>
              <a:spLocks noChangeShapeType="1"/>
            </p:cNvSpPr>
            <p:nvPr/>
          </p:nvSpPr>
          <p:spPr bwMode="auto">
            <a:xfrm>
              <a:off x="2614" y="1498"/>
              <a:ext cx="90" cy="38"/>
            </a:xfrm>
            <a:prstGeom prst="line">
              <a:avLst/>
            </a:prstGeom>
            <a:noFill/>
            <a:ln w="38100" cap="rnd">
              <a:solidFill>
                <a:srgbClr val="C3A90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737333" name="Line 53"/>
            <p:cNvSpPr>
              <a:spLocks noChangeShapeType="1"/>
            </p:cNvSpPr>
            <p:nvPr/>
          </p:nvSpPr>
          <p:spPr bwMode="auto">
            <a:xfrm flipH="1" flipV="1">
              <a:off x="2388" y="1265"/>
              <a:ext cx="53" cy="60"/>
            </a:xfrm>
            <a:prstGeom prst="line">
              <a:avLst/>
            </a:prstGeom>
            <a:noFill/>
            <a:ln w="38100" cap="rnd">
              <a:solidFill>
                <a:srgbClr val="C3A90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737334" name="Line 54"/>
            <p:cNvSpPr>
              <a:spLocks noChangeShapeType="1"/>
            </p:cNvSpPr>
            <p:nvPr/>
          </p:nvSpPr>
          <p:spPr bwMode="auto">
            <a:xfrm flipH="1" flipV="1">
              <a:off x="2321" y="1348"/>
              <a:ext cx="67" cy="37"/>
            </a:xfrm>
            <a:prstGeom prst="line">
              <a:avLst/>
            </a:prstGeom>
            <a:noFill/>
            <a:ln w="38100" cap="rnd">
              <a:solidFill>
                <a:srgbClr val="C3A90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737335" name="Line 55"/>
            <p:cNvSpPr>
              <a:spLocks noChangeShapeType="1"/>
            </p:cNvSpPr>
            <p:nvPr/>
          </p:nvSpPr>
          <p:spPr bwMode="auto">
            <a:xfrm flipH="1">
              <a:off x="2388" y="1543"/>
              <a:ext cx="45" cy="81"/>
            </a:xfrm>
            <a:prstGeom prst="line">
              <a:avLst/>
            </a:prstGeom>
            <a:noFill/>
            <a:ln w="38100" cap="rnd">
              <a:solidFill>
                <a:srgbClr val="C3A90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737336" name="Line 56"/>
            <p:cNvSpPr>
              <a:spLocks noChangeShapeType="1"/>
            </p:cNvSpPr>
            <p:nvPr/>
          </p:nvSpPr>
          <p:spPr bwMode="auto">
            <a:xfrm flipH="1">
              <a:off x="2321" y="1505"/>
              <a:ext cx="67" cy="39"/>
            </a:xfrm>
            <a:prstGeom prst="line">
              <a:avLst/>
            </a:prstGeom>
            <a:noFill/>
            <a:ln w="38100" cap="rnd">
              <a:solidFill>
                <a:srgbClr val="C3A90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737337" name="Line 57"/>
            <p:cNvSpPr>
              <a:spLocks noChangeShapeType="1"/>
            </p:cNvSpPr>
            <p:nvPr/>
          </p:nvSpPr>
          <p:spPr bwMode="auto">
            <a:xfrm>
              <a:off x="2614" y="1438"/>
              <a:ext cx="120" cy="1"/>
            </a:xfrm>
            <a:prstGeom prst="line">
              <a:avLst/>
            </a:prstGeom>
            <a:noFill/>
            <a:ln w="38100" cap="rnd">
              <a:solidFill>
                <a:srgbClr val="C3A90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737338" name="Line 58"/>
            <p:cNvSpPr>
              <a:spLocks noChangeShapeType="1"/>
            </p:cNvSpPr>
            <p:nvPr/>
          </p:nvSpPr>
          <p:spPr bwMode="auto">
            <a:xfrm flipH="1">
              <a:off x="2321" y="1438"/>
              <a:ext cx="60" cy="1"/>
            </a:xfrm>
            <a:prstGeom prst="line">
              <a:avLst/>
            </a:prstGeom>
            <a:noFill/>
            <a:ln w="38100" cap="rnd">
              <a:solidFill>
                <a:srgbClr val="C3A90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67782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GPU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275" y="1008063"/>
            <a:ext cx="8650288" cy="5776912"/>
          </a:xfrm>
        </p:spPr>
        <p:txBody>
          <a:bodyPr/>
          <a:lstStyle/>
          <a:p>
            <a:pPr>
              <a:defRPr/>
            </a:pPr>
            <a:r>
              <a:rPr lang="en-US" altLang="zh-HK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Render scene to initialize depth buffer</a:t>
            </a:r>
          </a:p>
          <a:p>
            <a:pPr lvl="1">
              <a:defRPr/>
            </a:pPr>
            <a:r>
              <a:rPr lang="en-US" altLang="zh-HK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Depth values indicate the closest visible fragments</a:t>
            </a:r>
          </a:p>
          <a:p>
            <a:pPr>
              <a:defRPr/>
            </a:pPr>
            <a:r>
              <a:rPr lang="en-US" altLang="zh-HK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Use a extra buffer (stencil buffer) to count:</a:t>
            </a:r>
          </a:p>
          <a:p>
            <a:pPr lvl="1">
              <a:defRPr/>
            </a:pPr>
            <a:r>
              <a:rPr lang="en-US" altLang="zh-HK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Draw shadow volume twice using face culling</a:t>
            </a:r>
          </a:p>
          <a:p>
            <a:pPr lvl="2">
              <a:defRPr/>
            </a:pPr>
            <a:r>
              <a:rPr lang="en-US" altLang="zh-HK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1st pass: render </a:t>
            </a:r>
            <a:r>
              <a:rPr lang="en-US" altLang="zh-HK" i="1" u="sng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front</a:t>
            </a:r>
            <a:r>
              <a:rPr lang="en-US" altLang="zh-HK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 faces and </a:t>
            </a:r>
            <a:r>
              <a:rPr lang="en-US" altLang="zh-HK" i="1" u="sng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increment</a:t>
            </a:r>
            <a:r>
              <a:rPr lang="en-US" altLang="zh-HK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 </a:t>
            </a:r>
            <a:br>
              <a:rPr lang="en-US" altLang="zh-HK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</a:br>
            <a:r>
              <a:rPr lang="en-US" altLang="zh-HK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when depth test passes</a:t>
            </a:r>
          </a:p>
          <a:p>
            <a:pPr lvl="2">
              <a:defRPr/>
            </a:pPr>
            <a:r>
              <a:rPr lang="en-US" altLang="zh-HK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2nd pass: render </a:t>
            </a:r>
            <a:r>
              <a:rPr lang="en-US" altLang="zh-HK" i="1" u="sng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back</a:t>
            </a:r>
            <a:r>
              <a:rPr lang="en-US" altLang="zh-HK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 faces and </a:t>
            </a:r>
            <a:r>
              <a:rPr lang="en-US" altLang="zh-HK" i="1" u="sng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decrement</a:t>
            </a:r>
            <a:r>
              <a:rPr lang="en-US" altLang="zh-HK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 </a:t>
            </a:r>
            <a:br>
              <a:rPr lang="en-US" altLang="zh-HK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</a:br>
            <a:r>
              <a:rPr lang="en-US" altLang="zh-HK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when depth test passes</a:t>
            </a:r>
          </a:p>
          <a:p>
            <a:pPr lvl="1">
              <a:defRPr/>
            </a:pPr>
            <a:r>
              <a:rPr lang="en-US" altLang="zh-HK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Don’t update depth or color</a:t>
            </a:r>
          </a:p>
          <a:p>
            <a:pPr>
              <a:defRPr/>
            </a:pPr>
            <a:r>
              <a:rPr lang="en-US" altLang="zh-HK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Afterward, pixel’s count is non-zero if pixel in </a:t>
            </a:r>
            <a:br>
              <a:rPr lang="en-US" altLang="zh-HK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</a:br>
            <a:r>
              <a:rPr lang="en-US" altLang="zh-HK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shadow, and zero if illuminated</a:t>
            </a:r>
          </a:p>
          <a:p>
            <a:pPr>
              <a:defRPr/>
            </a:pPr>
            <a:endParaRPr lang="en-US" altLang="zh-HK" smtClean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2646896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304800"/>
            <a:ext cx="8839200" cy="9906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Visualizing</a:t>
            </a:r>
            <a:br>
              <a:rPr lang="en-US" dirty="0" smtClean="0"/>
            </a:br>
            <a:r>
              <a:rPr lang="en-US" dirty="0" smtClean="0"/>
              <a:t>Shadow </a:t>
            </a:r>
            <a:r>
              <a:rPr lang="en-US" dirty="0"/>
              <a:t>Volumes in 3D</a:t>
            </a:r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30450"/>
            <a:ext cx="3436938" cy="2659063"/>
          </a:xfrm>
          <a:prstGeom prst="rect">
            <a:avLst/>
          </a:prstGeom>
          <a:noFill/>
          <a:ln w="28575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950" y="2330450"/>
            <a:ext cx="3390900" cy="2657475"/>
          </a:xfrm>
          <a:prstGeom prst="rect">
            <a:avLst/>
          </a:prstGeom>
          <a:noFill/>
          <a:ln w="28575">
            <a:solidFill>
              <a:srgbClr val="CC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04325" name="Text Box 5"/>
          <p:cNvSpPr txBox="1">
            <a:spLocks noChangeArrowheads="1"/>
          </p:cNvSpPr>
          <p:nvPr/>
        </p:nvSpPr>
        <p:spPr bwMode="auto">
          <a:xfrm>
            <a:off x="7937500" y="2081213"/>
            <a:ext cx="10668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rPr>
              <a:t>Light</a:t>
            </a:r>
            <a:br>
              <a:rPr lang="en-US" sz="16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rPr>
            </a:br>
            <a:r>
              <a:rPr lang="en-US" sz="16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rPr>
              <a:t>source</a:t>
            </a:r>
          </a:p>
        </p:txBody>
      </p:sp>
      <p:sp>
        <p:nvSpPr>
          <p:cNvPr id="2104326" name="Line 6"/>
          <p:cNvSpPr>
            <a:spLocks noChangeShapeType="1"/>
          </p:cNvSpPr>
          <p:nvPr/>
        </p:nvSpPr>
        <p:spPr bwMode="auto">
          <a:xfrm flipH="1">
            <a:off x="3670300" y="2309813"/>
            <a:ext cx="4419600" cy="533400"/>
          </a:xfrm>
          <a:prstGeom prst="line">
            <a:avLst/>
          </a:prstGeom>
          <a:noFill/>
          <a:ln w="28575" cap="sq">
            <a:solidFill>
              <a:schemeClr val="accent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2104327" name="Line 7"/>
          <p:cNvSpPr>
            <a:spLocks noChangeShapeType="1"/>
          </p:cNvSpPr>
          <p:nvPr/>
        </p:nvSpPr>
        <p:spPr bwMode="auto">
          <a:xfrm flipH="1">
            <a:off x="7251700" y="2309813"/>
            <a:ext cx="838200" cy="533400"/>
          </a:xfrm>
          <a:prstGeom prst="line">
            <a:avLst/>
          </a:prstGeom>
          <a:noFill/>
          <a:ln w="28575" cap="sq">
            <a:solidFill>
              <a:schemeClr val="accent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2104328" name="Text Box 8"/>
          <p:cNvSpPr txBox="1">
            <a:spLocks noChangeArrowheads="1"/>
          </p:cNvSpPr>
          <p:nvPr/>
        </p:nvSpPr>
        <p:spPr bwMode="auto">
          <a:xfrm>
            <a:off x="844550" y="5053013"/>
            <a:ext cx="33528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rPr>
              <a:t>Scene with shadows from an NVIDIA logo casting a shadow volume</a:t>
            </a:r>
          </a:p>
        </p:txBody>
      </p:sp>
      <p:sp>
        <p:nvSpPr>
          <p:cNvPr id="2104329" name="Text Box 9"/>
          <p:cNvSpPr txBox="1">
            <a:spLocks noChangeArrowheads="1"/>
          </p:cNvSpPr>
          <p:nvPr/>
        </p:nvSpPr>
        <p:spPr bwMode="auto">
          <a:xfrm>
            <a:off x="4445000" y="5053013"/>
            <a:ext cx="3352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rPr>
              <a:t>Visualization of the shadow volume</a:t>
            </a:r>
          </a:p>
        </p:txBody>
      </p:sp>
    </p:spTree>
    <p:extLst>
      <p:ext uri="{BB962C8B-B14F-4D97-AF65-F5344CB8AC3E}">
        <p14:creationId xmlns:p14="http://schemas.microsoft.com/office/powerpoint/2010/main" val="92515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37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304800"/>
            <a:ext cx="8839200" cy="990600"/>
          </a:xfrm>
        </p:spPr>
        <p:txBody>
          <a:bodyPr/>
          <a:lstStyle/>
          <a:p>
            <a:pPr>
              <a:defRPr/>
            </a:pPr>
            <a:r>
              <a:rPr lang="en-US" dirty="0"/>
              <a:t>Visualizing the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Stencil </a:t>
            </a:r>
            <a:r>
              <a:rPr lang="en-US" dirty="0"/>
              <a:t>Buffer Counts</a:t>
            </a:r>
          </a:p>
        </p:txBody>
      </p:sp>
      <p:pic>
        <p:nvPicPr>
          <p:cNvPr id="39939" name="Picture 3" descr="interrealism0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2209800"/>
            <a:ext cx="3316287" cy="2928938"/>
          </a:xfrm>
          <a:prstGeom prst="rect">
            <a:avLst/>
          </a:prstGeom>
          <a:noFill/>
          <a:ln w="3810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0" name="Picture 4" descr="interrealism04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163" y="2209800"/>
            <a:ext cx="3295650" cy="2935288"/>
          </a:xfrm>
          <a:prstGeom prst="rect">
            <a:avLst/>
          </a:prstGeom>
          <a:noFill/>
          <a:ln w="3810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6373" name="Text Box 5"/>
          <p:cNvSpPr txBox="1">
            <a:spLocks noChangeArrowheads="1"/>
          </p:cNvSpPr>
          <p:nvPr/>
        </p:nvSpPr>
        <p:spPr bwMode="auto">
          <a:xfrm>
            <a:off x="3802063" y="5254625"/>
            <a:ext cx="3667125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FF"/>
                  </a:outerShdw>
                </a:effectLst>
              </a14:hiddenEffects>
            </a:ext>
          </a:extLst>
        </p:spPr>
        <p:txBody>
          <a:bodyPr wrap="none" lIns="92075" tIns="46038" rIns="92075" bIns="46038" anchor="ctr">
            <a:spAutoFit/>
          </a:bodyPr>
          <a:lstStyle/>
          <a:p>
            <a:pPr>
              <a:lnSpc>
                <a:spcPct val="80000"/>
              </a:lnSpc>
              <a:buClr>
                <a:schemeClr val="tx2"/>
              </a:buClr>
              <a:defRPr/>
            </a:pPr>
            <a:r>
              <a:rPr lang="en-US" i="1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rPr>
              <a:t>red = stencil value of 1</a:t>
            </a:r>
            <a:br>
              <a:rPr lang="en-US" i="1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rPr>
            </a:br>
            <a:r>
              <a:rPr lang="en-US" i="1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rPr>
              <a:t>green  = stencil value of 0</a:t>
            </a:r>
          </a:p>
        </p:txBody>
      </p:sp>
      <p:sp>
        <p:nvSpPr>
          <p:cNvPr id="2106374" name="Text Box 6"/>
          <p:cNvSpPr txBox="1">
            <a:spLocks noChangeArrowheads="1"/>
          </p:cNvSpPr>
          <p:nvPr/>
        </p:nvSpPr>
        <p:spPr bwMode="auto">
          <a:xfrm>
            <a:off x="334963" y="1676400"/>
            <a:ext cx="3352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rPr>
              <a:t>Shadowed scene</a:t>
            </a:r>
          </a:p>
        </p:txBody>
      </p:sp>
      <p:sp>
        <p:nvSpPr>
          <p:cNvPr id="2106375" name="Text Box 7"/>
          <p:cNvSpPr txBox="1">
            <a:spLocks noChangeArrowheads="1"/>
          </p:cNvSpPr>
          <p:nvPr/>
        </p:nvSpPr>
        <p:spPr bwMode="auto">
          <a:xfrm>
            <a:off x="3840163" y="1676400"/>
            <a:ext cx="3352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rPr>
              <a:t>Stencil buffer contents</a:t>
            </a:r>
          </a:p>
        </p:txBody>
      </p:sp>
      <p:sp>
        <p:nvSpPr>
          <p:cNvPr id="2106376" name="Rectangle 8"/>
          <p:cNvSpPr>
            <a:spLocks noChangeArrowheads="1"/>
          </p:cNvSpPr>
          <p:nvPr/>
        </p:nvSpPr>
        <p:spPr bwMode="auto">
          <a:xfrm>
            <a:off x="60325" y="6178550"/>
            <a:ext cx="5984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rPr>
              <a:t>GLUT </a:t>
            </a:r>
            <a:r>
              <a:rPr lang="en-US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rPr>
              <a:t>shadowvol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rPr>
              <a:t> example credit: Tom McReynolds</a:t>
            </a:r>
          </a:p>
        </p:txBody>
      </p:sp>
      <p:sp>
        <p:nvSpPr>
          <p:cNvPr id="2106377" name="Rectangle 9"/>
          <p:cNvSpPr>
            <a:spLocks noChangeArrowheads="1"/>
          </p:cNvSpPr>
          <p:nvPr/>
        </p:nvSpPr>
        <p:spPr bwMode="auto">
          <a:xfrm>
            <a:off x="7205663" y="2341563"/>
            <a:ext cx="1792287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rPr>
              <a:t>Stencil counts beyond 1 are possible for multiple or complex occluders.</a:t>
            </a:r>
          </a:p>
        </p:txBody>
      </p:sp>
    </p:spTree>
    <p:extLst>
      <p:ext uri="{BB962C8B-B14F-4D97-AF65-F5344CB8AC3E}">
        <p14:creationId xmlns:p14="http://schemas.microsoft.com/office/powerpoint/2010/main" val="2961362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a typeface="宋体" pitchFamily="2" charset="-122"/>
              </a:rPr>
              <a:t>Introduction</a:t>
            </a:r>
          </a:p>
        </p:txBody>
      </p:sp>
      <p:sp>
        <p:nvSpPr>
          <p:cNvPr id="184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9125" y="1392238"/>
            <a:ext cx="8556625" cy="11190287"/>
          </a:xfrm>
        </p:spPr>
        <p:txBody>
          <a:bodyPr/>
          <a:lstStyle/>
          <a:p>
            <a:pPr lvl="1">
              <a:defRPr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anose="02010600030101010101" pitchFamily="2" charset="-122"/>
              </a:rPr>
              <a:t>Shadow Mapping:</a:t>
            </a:r>
          </a:p>
          <a:p>
            <a:pPr lvl="2">
              <a:defRPr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anose="02010600030101010101" pitchFamily="2" charset="-122"/>
              </a:rPr>
              <a:t>First proposed by Williams in 1978.</a:t>
            </a:r>
          </a:p>
          <a:p>
            <a:pPr lvl="2">
              <a:defRPr/>
            </a:pP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  <a:ea typeface="SimSun" panose="02010600030101010101" pitchFamily="2" charset="-122"/>
            </a:endParaRPr>
          </a:p>
          <a:p>
            <a:pPr lvl="2">
              <a:defRPr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anose="02010600030101010101" pitchFamily="2" charset="-122"/>
              </a:rPr>
              <a:t>First step: Render from the light’s point of view </a:t>
            </a:r>
            <a:b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anose="02010600030101010101" pitchFamily="2" charset="-122"/>
              </a:rPr>
            </a:b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anose="02010600030101010101" pitchFamily="2" charset="-122"/>
              </a:rPr>
              <a:t>to generate shadow map. </a:t>
            </a:r>
          </a:p>
          <a:p>
            <a:pPr lvl="3">
              <a:defRPr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anose="02010600030101010101" pitchFamily="2" charset="-122"/>
              </a:rPr>
              <a:t>The shadow map contains scene depth values</a:t>
            </a:r>
            <a:b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anose="02010600030101010101" pitchFamily="2" charset="-122"/>
              </a:rPr>
            </a:b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anose="02010600030101010101" pitchFamily="2" charset="-122"/>
              </a:rPr>
              <a:t>from the current point of view.</a:t>
            </a:r>
          </a:p>
          <a:p>
            <a:pPr lvl="3">
              <a:defRPr/>
            </a:pP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  <a:ea typeface="SimSun" panose="02010600030101010101" pitchFamily="2" charset="-122"/>
            </a:endParaRPr>
          </a:p>
          <a:p>
            <a:pPr lvl="2">
              <a:defRPr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anose="02010600030101010101" pitchFamily="2" charset="-122"/>
              </a:rPr>
              <a:t>Second Step: Render the scene </a:t>
            </a:r>
            <a:b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anose="02010600030101010101" pitchFamily="2" charset="-122"/>
              </a:rPr>
            </a:b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anose="02010600030101010101" pitchFamily="2" charset="-122"/>
              </a:rPr>
              <a:t>from the eye’s point of view:</a:t>
            </a:r>
          </a:p>
          <a:p>
            <a:pPr lvl="3">
              <a:defRPr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anose="02010600030101010101" pitchFamily="2" charset="-122"/>
              </a:rPr>
              <a:t>Transform the current position into light space, </a:t>
            </a:r>
            <a:b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anose="02010600030101010101" pitchFamily="2" charset="-122"/>
              </a:rPr>
            </a:b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anose="02010600030101010101" pitchFamily="2" charset="-122"/>
              </a:rPr>
              <a:t>and compare its depth values with the depth values </a:t>
            </a:r>
            <a:b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anose="02010600030101010101" pitchFamily="2" charset="-122"/>
              </a:rPr>
            </a:b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anose="02010600030101010101" pitchFamily="2" charset="-122"/>
              </a:rPr>
              <a:t>stored in the shadow map.</a:t>
            </a:r>
          </a:p>
          <a:p>
            <a:pPr lvl="1">
              <a:defRPr/>
            </a:pP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  <a:ea typeface="SimSun" panose="02010600030101010101" pitchFamily="2" charset="-122"/>
            </a:endParaRPr>
          </a:p>
          <a:p>
            <a:pPr lvl="1">
              <a:defRPr/>
            </a:pP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  <a:ea typeface="SimSun" panose="02010600030101010101" pitchFamily="2" charset="-122"/>
            </a:endParaRPr>
          </a:p>
          <a:p>
            <a:pPr lvl="2">
              <a:defRPr/>
            </a:pP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  <a:ea typeface="SimSun" panose="02010600030101010101" pitchFamily="2" charset="-122"/>
            </a:endParaRPr>
          </a:p>
          <a:p>
            <a:pPr lvl="2">
              <a:defRPr/>
            </a:pP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  <a:ea typeface="SimSun" panose="02010600030101010101" pitchFamily="2" charset="-122"/>
            </a:endParaRPr>
          </a:p>
          <a:p>
            <a:pPr lvl="2">
              <a:defRPr/>
            </a:pP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  <a:ea typeface="SimSun" panose="02010600030101010101" pitchFamily="2" charset="-122"/>
            </a:endParaRPr>
          </a:p>
          <a:p>
            <a:pPr lvl="1">
              <a:defRPr/>
            </a:pP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  <a:ea typeface="SimSun" panose="02010600030101010101" pitchFamily="2" charset="-122"/>
            </a:endParaRPr>
          </a:p>
          <a:p>
            <a:pPr lvl="1">
              <a:defRPr/>
            </a:pP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  <a:ea typeface="SimSun" panose="02010600030101010101" pitchFamily="2" charset="-122"/>
            </a:endParaRPr>
          </a:p>
          <a:p>
            <a:pPr lvl="2">
              <a:defRPr/>
            </a:pP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  <a:ea typeface="SimSun" panose="02010600030101010101" pitchFamily="2" charset="-122"/>
            </a:endParaRPr>
          </a:p>
          <a:p>
            <a:pPr lvl="2">
              <a:defRPr/>
            </a:pP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  <a:ea typeface="SimSun" panose="02010600030101010101" pitchFamily="2" charset="-122"/>
            </a:endParaRPr>
          </a:p>
          <a:p>
            <a:pPr lvl="1">
              <a:defRPr/>
            </a:pP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  <a:ea typeface="SimSun" panose="02010600030101010101" pitchFamily="2" charset="-122"/>
            </a:endParaRPr>
          </a:p>
          <a:p>
            <a:pPr lvl="1">
              <a:defRPr/>
            </a:pPr>
            <a:endParaRPr lang="en-US" altLang="zh-CN" sz="2900" smtClean="0">
              <a:effectLst>
                <a:outerShdw blurRad="38100" dist="38100" dir="2700000" algn="tl">
                  <a:srgbClr val="C0C0C0"/>
                </a:outerShdw>
              </a:effectLst>
              <a:ea typeface="SimSun" panose="02010600030101010101" pitchFamily="2" charset="-122"/>
            </a:endParaRPr>
          </a:p>
          <a:p>
            <a:pPr>
              <a:defRPr/>
            </a:pPr>
            <a:endParaRPr lang="en-US" altLang="zh-CN" sz="3300" smtClean="0">
              <a:effectLst>
                <a:outerShdw blurRad="38100" dist="38100" dir="2700000" algn="tl">
                  <a:srgbClr val="C0C0C0"/>
                </a:outerShdw>
              </a:effectLst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2004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>
                <a:ea typeface="宋体" pitchFamily="2" charset="-122"/>
              </a:rPr>
              <a:t>Shadow Mapping basics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9125" y="1392238"/>
            <a:ext cx="3668713" cy="966787"/>
          </a:xfrm>
        </p:spPr>
        <p:txBody>
          <a:bodyPr/>
          <a:lstStyle/>
          <a:p>
            <a:pPr lvl="1">
              <a:defRPr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anose="02010600030101010101" pitchFamily="2" charset="-122"/>
              </a:rPr>
              <a:t>Shadow Mapping:</a:t>
            </a:r>
          </a:p>
          <a:p>
            <a:pPr lvl="2">
              <a:buFontTx/>
              <a:buNone/>
              <a:defRPr/>
            </a:pP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  <a:ea typeface="SimSun" panose="02010600030101010101" pitchFamily="2" charset="-122"/>
            </a:endParaRPr>
          </a:p>
        </p:txBody>
      </p:sp>
      <p:pic>
        <p:nvPicPr>
          <p:cNvPr id="4403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200400"/>
            <a:ext cx="2743200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0646" name="Text Box 6"/>
          <p:cNvSpPr txBox="1">
            <a:spLocks noChangeArrowheads="1"/>
          </p:cNvSpPr>
          <p:nvPr/>
        </p:nvSpPr>
        <p:spPr bwMode="auto">
          <a:xfrm>
            <a:off x="1600200" y="6034088"/>
            <a:ext cx="1517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宋体" pitchFamily="2" charset="-122"/>
                <a:cs typeface="+mn-cs"/>
              </a:rPr>
              <a:t>Shadow Map</a:t>
            </a:r>
          </a:p>
        </p:txBody>
      </p:sp>
      <p:sp>
        <p:nvSpPr>
          <p:cNvPr id="240647" name="Text Box 7"/>
          <p:cNvSpPr txBox="1">
            <a:spLocks noChangeArrowheads="1"/>
          </p:cNvSpPr>
          <p:nvPr/>
        </p:nvSpPr>
        <p:spPr bwMode="auto">
          <a:xfrm>
            <a:off x="4876800" y="6019800"/>
            <a:ext cx="3816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宋体" pitchFamily="2" charset="-122"/>
                <a:cs typeface="+mn-cs"/>
              </a:rPr>
              <a:t>Scene rendered using Shadow Map</a:t>
            </a:r>
          </a:p>
        </p:txBody>
      </p:sp>
      <p:pic>
        <p:nvPicPr>
          <p:cNvPr id="44039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124200"/>
            <a:ext cx="3105150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0649" name="Text Box 9"/>
          <p:cNvSpPr txBox="1">
            <a:spLocks noChangeArrowheads="1"/>
          </p:cNvSpPr>
          <p:nvPr/>
        </p:nvSpPr>
        <p:spPr bwMode="auto">
          <a:xfrm>
            <a:off x="1828800" y="2590800"/>
            <a:ext cx="1162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宋体" pitchFamily="2" charset="-122"/>
                <a:cs typeface="+mn-cs"/>
              </a:rPr>
              <a:t>First Step</a:t>
            </a:r>
          </a:p>
        </p:txBody>
      </p:sp>
      <p:sp>
        <p:nvSpPr>
          <p:cNvPr id="240650" name="Text Box 10"/>
          <p:cNvSpPr txBox="1">
            <a:spLocks noChangeArrowheads="1"/>
          </p:cNvSpPr>
          <p:nvPr/>
        </p:nvSpPr>
        <p:spPr bwMode="auto">
          <a:xfrm>
            <a:off x="5715000" y="2590800"/>
            <a:ext cx="1492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宋体" pitchFamily="2" charset="-122"/>
                <a:cs typeface="+mn-cs"/>
              </a:rPr>
              <a:t>Second Step</a:t>
            </a:r>
          </a:p>
        </p:txBody>
      </p:sp>
      <p:sp>
        <p:nvSpPr>
          <p:cNvPr id="240652" name="Line 12"/>
          <p:cNvSpPr>
            <a:spLocks noChangeShapeType="1"/>
          </p:cNvSpPr>
          <p:nvPr/>
        </p:nvSpPr>
        <p:spPr bwMode="auto">
          <a:xfrm>
            <a:off x="5197475" y="2895600"/>
            <a:ext cx="715963" cy="458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240653" name="Line 13"/>
          <p:cNvSpPr>
            <a:spLocks noChangeShapeType="1"/>
          </p:cNvSpPr>
          <p:nvPr/>
        </p:nvSpPr>
        <p:spPr bwMode="auto">
          <a:xfrm>
            <a:off x="5197475" y="2895600"/>
            <a:ext cx="177800" cy="876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240654" name="Text Box 14"/>
          <p:cNvSpPr txBox="1">
            <a:spLocks noChangeArrowheads="1"/>
          </p:cNvSpPr>
          <p:nvPr/>
        </p:nvSpPr>
        <p:spPr bwMode="auto">
          <a:xfrm>
            <a:off x="4759325" y="2528888"/>
            <a:ext cx="714375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宋体" pitchFamily="2" charset="-122"/>
                <a:cs typeface="+mn-cs"/>
              </a:rPr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20914438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>
                <a:ea typeface="宋体" pitchFamily="2" charset="-122"/>
              </a:rPr>
              <a:t>Shadow mapping basics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1392238"/>
            <a:ext cx="8909050" cy="2351087"/>
          </a:xfrm>
        </p:spPr>
        <p:txBody>
          <a:bodyPr/>
          <a:lstStyle/>
          <a:p>
            <a:pPr marL="895905" lvl="1" indent="-457200">
              <a:defRPr/>
            </a:pPr>
            <a:r>
              <a:rPr lang="en-US" altLang="zh-CN" dirty="0">
                <a:ea typeface="宋体" pitchFamily="2" charset="-122"/>
              </a:rPr>
              <a:t>Shadow </a:t>
            </a:r>
            <a:r>
              <a:rPr lang="en-US" altLang="zh-CN" dirty="0" smtClean="0">
                <a:ea typeface="宋体" pitchFamily="2" charset="-122"/>
              </a:rPr>
              <a:t>Mapping:</a:t>
            </a:r>
            <a:endParaRPr lang="en-US" altLang="zh-CN" dirty="0">
              <a:ea typeface="宋体" pitchFamily="2" charset="-122"/>
            </a:endParaRPr>
          </a:p>
          <a:p>
            <a:pPr marL="1165471" lvl="2" indent="-342900">
              <a:defRPr/>
            </a:pPr>
            <a:r>
              <a:rPr lang="en-US" altLang="zh-CN" dirty="0">
                <a:ea typeface="宋体" pitchFamily="2" charset="-122"/>
              </a:rPr>
              <a:t>Works in the light space.</a:t>
            </a:r>
          </a:p>
          <a:p>
            <a:pPr marL="1165471" lvl="2" indent="-342900">
              <a:defRPr/>
            </a:pPr>
            <a:r>
              <a:rPr lang="en-US" altLang="zh-CN" dirty="0">
                <a:ea typeface="宋体" pitchFamily="2" charset="-122"/>
              </a:rPr>
              <a:t>Requires only one additional rendering pass per light.</a:t>
            </a:r>
          </a:p>
          <a:p>
            <a:pPr marL="1165471" lvl="2" indent="-342900">
              <a:defRPr/>
            </a:pPr>
            <a:r>
              <a:rPr lang="en-US" altLang="zh-CN" dirty="0">
                <a:ea typeface="宋体" pitchFamily="2" charset="-122"/>
              </a:rPr>
              <a:t>Faster, but have problems with </a:t>
            </a:r>
            <a:r>
              <a:rPr lang="en-US" altLang="zh-CN" dirty="0" smtClean="0">
                <a:ea typeface="宋体" pitchFamily="2" charset="-122"/>
              </a:rPr>
              <a:t>aliasing</a:t>
            </a:r>
            <a:r>
              <a:rPr lang="en-US" altLang="zh-CN" dirty="0" smtClean="0">
                <a:ea typeface="宋体" pitchFamily="2" charset="-122"/>
              </a:rPr>
              <a:t>.</a:t>
            </a:r>
          </a:p>
          <a:p>
            <a:pPr marL="1165471" lvl="2" indent="-342900">
              <a:defRPr/>
            </a:pPr>
            <a:r>
              <a:rPr lang="en-US" altLang="zh-CN" dirty="0" smtClean="0">
                <a:ea typeface="宋体" pitchFamily="2" charset="-122"/>
              </a:rPr>
              <a:t>Very popular </a:t>
            </a:r>
            <a:r>
              <a:rPr lang="en-US" altLang="zh-CN" smtClean="0">
                <a:ea typeface="宋体" pitchFamily="2" charset="-122"/>
              </a:rPr>
              <a:t>among games.</a:t>
            </a:r>
            <a:endParaRPr lang="en-US" altLang="zh-CN" dirty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47808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>
                <a:ea typeface="SimSun" panose="02010600030101010101" pitchFamily="2" charset="-122"/>
              </a:rPr>
              <a:t>Contents</a:t>
            </a:r>
            <a:endParaRPr lang="en-US" altLang="zh-CN" smtClean="0">
              <a:solidFill>
                <a:schemeClr val="accent1"/>
              </a:solidFill>
              <a:ea typeface="SimSun" panose="02010600030101010101" pitchFamily="2" charset="-122"/>
            </a:endParaRPr>
          </a:p>
        </p:txBody>
      </p:sp>
      <p:sp>
        <p:nvSpPr>
          <p:cNvPr id="88149" name="Rectangle 85"/>
          <p:cNvSpPr>
            <a:spLocks noGrp="1" noChangeArrowheads="1"/>
          </p:cNvSpPr>
          <p:nvPr>
            <p:ph type="body" idx="1"/>
          </p:nvPr>
        </p:nvSpPr>
        <p:spPr>
          <a:xfrm>
            <a:off x="619125" y="1392238"/>
            <a:ext cx="7077075" cy="26035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anose="02010600030101010101" pitchFamily="2" charset="-122"/>
              </a:rPr>
              <a:t>Hard shadows</a:t>
            </a:r>
          </a:p>
          <a:p>
            <a:pPr lvl="1">
              <a:defRPr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anose="02010600030101010101" pitchFamily="2" charset="-122"/>
              </a:rPr>
              <a:t>Shadow volumes</a:t>
            </a:r>
          </a:p>
          <a:p>
            <a:pPr lvl="1">
              <a:defRPr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anose="02010600030101010101" pitchFamily="2" charset="-122"/>
              </a:rPr>
              <a:t>Shadow maps</a:t>
            </a:r>
          </a:p>
          <a:p>
            <a:pPr>
              <a:defRPr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anose="02010600030101010101" pitchFamily="2" charset="-122"/>
              </a:rPr>
              <a:t>Soft shadows</a:t>
            </a:r>
          </a:p>
          <a:p>
            <a:pPr lvl="1">
              <a:defRPr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anose="02010600030101010101" pitchFamily="2" charset="-122"/>
              </a:rPr>
              <a:t>PCF</a:t>
            </a:r>
          </a:p>
          <a:p>
            <a:pPr lvl="1">
              <a:defRPr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anose="02010600030101010101" pitchFamily="2" charset="-122"/>
              </a:rPr>
              <a:t>Smoothies</a:t>
            </a:r>
          </a:p>
          <a:p>
            <a:pPr lvl="1">
              <a:defRPr/>
            </a:pP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  <a:ea typeface="SimSun" panose="02010600030101010101" pitchFamily="2" charset="-122"/>
            </a:endParaRPr>
          </a:p>
          <a:p>
            <a:pPr lvl="1">
              <a:defRPr/>
            </a:pP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  <a:ea typeface="SimSun" panose="02010600030101010101" pitchFamily="2" charset="-122"/>
            </a:endParaRPr>
          </a:p>
          <a:p>
            <a:pPr>
              <a:defRPr/>
            </a:pP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25311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839200" cy="9906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Summary of Shadow </a:t>
            </a:r>
            <a:r>
              <a:rPr lang="en-US" dirty="0"/>
              <a:t>Algorithms</a:t>
            </a:r>
          </a:p>
        </p:txBody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5413" y="1652588"/>
            <a:ext cx="5532437" cy="5891212"/>
          </a:xfrm>
        </p:spPr>
        <p:txBody>
          <a:bodyPr/>
          <a:lstStyle/>
          <a:p>
            <a:pPr>
              <a:defRPr/>
            </a:pPr>
            <a:r>
              <a:rPr lang="en-US" altLang="zh-HK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Shadow maps (</a:t>
            </a:r>
            <a:r>
              <a:rPr lang="en-US" altLang="zh-HK" sz="28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Williams 1978</a:t>
            </a:r>
            <a:r>
              <a:rPr lang="en-US" altLang="zh-HK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)</a:t>
            </a:r>
          </a:p>
          <a:p>
            <a:pPr lvl="1">
              <a:defRPr/>
            </a:pPr>
            <a:r>
              <a:rPr lang="en-US" altLang="zh-HK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fast and simple</a:t>
            </a:r>
          </a:p>
          <a:p>
            <a:pPr lvl="1">
              <a:defRPr/>
            </a:pPr>
            <a:r>
              <a:rPr lang="en-US" altLang="zh-HK" sz="24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undersampling</a:t>
            </a:r>
            <a:r>
              <a:rPr lang="en-US" altLang="zh-HK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 artifacts </a:t>
            </a:r>
          </a:p>
          <a:p>
            <a:pPr lvl="1">
              <a:defRPr/>
            </a:pPr>
            <a:r>
              <a:rPr lang="en-US" altLang="zh-HK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lots of recent research!</a:t>
            </a:r>
          </a:p>
          <a:p>
            <a:pPr>
              <a:defRPr/>
            </a:pPr>
            <a:endParaRPr lang="en-US" altLang="zh-HK" sz="2800" dirty="0" smtClean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  <a:p>
            <a:pPr>
              <a:defRPr/>
            </a:pPr>
            <a:r>
              <a:rPr lang="en-US" altLang="zh-HK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Shadow volumes (</a:t>
            </a:r>
            <a:r>
              <a:rPr lang="en-US" altLang="zh-HK" sz="28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Crow 1977</a:t>
            </a:r>
            <a:r>
              <a:rPr lang="en-US" altLang="zh-HK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)</a:t>
            </a:r>
          </a:p>
          <a:p>
            <a:pPr lvl="1">
              <a:defRPr/>
            </a:pPr>
            <a:r>
              <a:rPr lang="en-US" altLang="zh-HK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object-space</a:t>
            </a:r>
          </a:p>
          <a:p>
            <a:pPr lvl="1">
              <a:defRPr/>
            </a:pPr>
            <a:r>
              <a:rPr lang="en-US" altLang="zh-HK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accurate</a:t>
            </a:r>
          </a:p>
          <a:p>
            <a:pPr lvl="1">
              <a:defRPr/>
            </a:pPr>
            <a:r>
              <a:rPr lang="en-US" altLang="zh-HK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accelerated by stencil buffer</a:t>
            </a:r>
          </a:p>
          <a:p>
            <a:pPr lvl="1">
              <a:defRPr/>
            </a:pPr>
            <a:r>
              <a:rPr lang="en-US" altLang="zh-HK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high fill-rate consumption!</a:t>
            </a:r>
          </a:p>
          <a:p>
            <a:pPr>
              <a:defRPr/>
            </a:pPr>
            <a:endParaRPr lang="en-US" altLang="zh-HK" sz="2800" dirty="0" smtClean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169990" name="Text Box 6"/>
          <p:cNvSpPr txBox="1">
            <a:spLocks noChangeArrowheads="1"/>
          </p:cNvSpPr>
          <p:nvPr/>
        </p:nvSpPr>
        <p:spPr bwMode="auto">
          <a:xfrm>
            <a:off x="7951788" y="6469062"/>
            <a:ext cx="868362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rPr>
              <a:t>NVIDIA</a:t>
            </a:r>
          </a:p>
        </p:txBody>
      </p:sp>
      <p:grpSp>
        <p:nvGrpSpPr>
          <p:cNvPr id="48133" name="Group 11"/>
          <p:cNvGrpSpPr>
            <a:grpSpLocks/>
          </p:cNvGrpSpPr>
          <p:nvPr/>
        </p:nvGrpSpPr>
        <p:grpSpPr bwMode="auto">
          <a:xfrm>
            <a:off x="5568950" y="1470025"/>
            <a:ext cx="3117850" cy="2486025"/>
            <a:chOff x="3508" y="2397"/>
            <a:chExt cx="1964" cy="1566"/>
          </a:xfrm>
        </p:grpSpPr>
        <p:graphicFrame>
          <p:nvGraphicFramePr>
            <p:cNvPr id="48135" name="Object 8"/>
            <p:cNvGraphicFramePr>
              <a:graphicFrameLocks noChangeAspect="1"/>
            </p:cNvGraphicFramePr>
            <p:nvPr/>
          </p:nvGraphicFramePr>
          <p:xfrm>
            <a:off x="3508" y="2397"/>
            <a:ext cx="1964" cy="15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0" name="Image" r:id="rId4" imgW="3073016" imgH="2450794" progId="Photoshop.Image.7">
                    <p:embed/>
                  </p:oleObj>
                </mc:Choice>
                <mc:Fallback>
                  <p:oleObj name="Image" r:id="rId4" imgW="3073016" imgH="2450794" progId="Photoshop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8" y="2397"/>
                          <a:ext cx="1964" cy="1566"/>
                        </a:xfrm>
                        <a:prstGeom prst="rect">
                          <a:avLst/>
                        </a:prstGeom>
                        <a:noFill/>
                        <a:ln w="12700">
                          <a:solidFill>
                            <a:schemeClr val="folHlink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136" name="Object 9"/>
            <p:cNvGraphicFramePr>
              <a:graphicFrameLocks noChangeAspect="1"/>
            </p:cNvGraphicFramePr>
            <p:nvPr/>
          </p:nvGraphicFramePr>
          <p:xfrm>
            <a:off x="3508" y="2397"/>
            <a:ext cx="776" cy="7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1" name="Image" r:id="rId6" imgW="3073016" imgH="3073016" progId="Photoshop.Image.7">
                    <p:embed/>
                  </p:oleObj>
                </mc:Choice>
                <mc:Fallback>
                  <p:oleObj name="Image" r:id="rId6" imgW="3073016" imgH="3073016" progId="Photoshop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8" y="2397"/>
                          <a:ext cx="776" cy="776"/>
                        </a:xfrm>
                        <a:prstGeom prst="rect">
                          <a:avLst/>
                        </a:prstGeom>
                        <a:noFill/>
                        <a:ln w="25400">
                          <a:solidFill>
                            <a:srgbClr val="FFFF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48134" name="Picture 10" descr="C:\cygwin\home\ericchan\work\shadows\pubs\smoothie\slides\egsr-practice\slideImages\svVisualizationMD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950" y="4130675"/>
            <a:ext cx="3117850" cy="2339975"/>
          </a:xfrm>
          <a:prstGeom prst="rect">
            <a:avLst/>
          </a:prstGeom>
          <a:noFill/>
          <a:ln w="12700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6106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Fillrate Problem</a:t>
            </a:r>
          </a:p>
        </p:txBody>
      </p:sp>
      <p:sp>
        <p:nvSpPr>
          <p:cNvPr id="325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7488" y="1536700"/>
            <a:ext cx="5903912" cy="5354638"/>
          </a:xfrm>
        </p:spPr>
        <p:txBody>
          <a:bodyPr/>
          <a:lstStyle/>
          <a:p>
            <a:pPr>
              <a:defRPr/>
            </a:pPr>
            <a:r>
              <a:rPr lang="en-US" altLang="zh-HK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Lots and lots of </a:t>
            </a:r>
            <a:r>
              <a:rPr lang="en-US" altLang="zh-HK" dirty="0" err="1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fillrate</a:t>
            </a:r>
            <a:r>
              <a:rPr lang="en-US" altLang="zh-HK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!</a:t>
            </a:r>
          </a:p>
          <a:p>
            <a:pPr lvl="1">
              <a:defRPr/>
            </a:pPr>
            <a:r>
              <a:rPr lang="en-US" altLang="zh-HK" dirty="0" err="1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rasterization</a:t>
            </a:r>
            <a:endParaRPr lang="en-US" altLang="zh-HK" dirty="0" smtClean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  <a:p>
            <a:pPr lvl="1">
              <a:defRPr/>
            </a:pPr>
            <a:r>
              <a:rPr lang="en-US" altLang="zh-HK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stencil updates</a:t>
            </a:r>
          </a:p>
          <a:p>
            <a:pPr>
              <a:defRPr/>
            </a:pPr>
            <a:endParaRPr lang="en-US" altLang="zh-HK" dirty="0" smtClean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  <a:p>
            <a:pPr>
              <a:defRPr/>
            </a:pPr>
            <a:r>
              <a:rPr lang="en-US" altLang="zh-HK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Why?</a:t>
            </a:r>
          </a:p>
          <a:p>
            <a:pPr lvl="1">
              <a:defRPr/>
            </a:pPr>
            <a:r>
              <a:rPr lang="en-US" altLang="zh-HK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polygons have large screen area</a:t>
            </a:r>
          </a:p>
          <a:p>
            <a:pPr lvl="1">
              <a:defRPr/>
            </a:pPr>
            <a:r>
              <a:rPr lang="en-US" altLang="zh-HK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polygons overlap</a:t>
            </a:r>
          </a:p>
          <a:p>
            <a:pPr>
              <a:defRPr/>
            </a:pPr>
            <a:endParaRPr lang="en-US" altLang="zh-HK" dirty="0" smtClean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  <a:p>
            <a:pPr>
              <a:defRPr/>
            </a:pPr>
            <a:r>
              <a:rPr lang="en-US" altLang="zh-HK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But is this </a:t>
            </a:r>
            <a:r>
              <a:rPr lang="en-US" altLang="zh-HK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really</a:t>
            </a:r>
            <a:r>
              <a:rPr lang="en-US" altLang="zh-HK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 </a:t>
            </a:r>
            <a:r>
              <a:rPr lang="en-US" altLang="zh-HK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a problem?</a:t>
            </a:r>
          </a:p>
          <a:p>
            <a:pPr>
              <a:defRPr/>
            </a:pPr>
            <a:endParaRPr lang="en-US" altLang="zh-HK" dirty="0" smtClean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graphicFrame>
        <p:nvGraphicFramePr>
          <p:cNvPr id="50180" name="Object 4"/>
          <p:cNvGraphicFramePr>
            <a:graphicFrameLocks noChangeAspect="1"/>
          </p:cNvGraphicFramePr>
          <p:nvPr/>
        </p:nvGraphicFramePr>
        <p:xfrm>
          <a:off x="6122988" y="1246188"/>
          <a:ext cx="2514600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" name="Image" r:id="rId4" imgW="6501587" imgH="6501587" progId="Photoshop.Image.7">
                  <p:embed/>
                </p:oleObj>
              </mc:Choice>
              <mc:Fallback>
                <p:oleObj name="Image" r:id="rId4" imgW="6501587" imgH="6501587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2988" y="1246188"/>
                        <a:ext cx="2514600" cy="25146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1" name="Object 5"/>
          <p:cNvGraphicFramePr>
            <a:graphicFrameLocks noChangeAspect="1"/>
          </p:cNvGraphicFramePr>
          <p:nvPr/>
        </p:nvGraphicFramePr>
        <p:xfrm>
          <a:off x="6122988" y="4027488"/>
          <a:ext cx="2514600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" name="Image" r:id="rId6" imgW="6501587" imgH="6501587" progId="Photoshop.Image.7">
                  <p:embed/>
                </p:oleObj>
              </mc:Choice>
              <mc:Fallback>
                <p:oleObj name="Image" r:id="rId6" imgW="6501587" imgH="6501587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2988" y="4027488"/>
                        <a:ext cx="2514600" cy="25146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561762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How important are shadows?</a:t>
            </a:r>
            <a:endParaRPr lang="en-US" dirty="0"/>
          </a:p>
        </p:txBody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7696200" cy="2173288"/>
          </a:xfrm>
        </p:spPr>
        <p:txBody>
          <a:bodyPr/>
          <a:lstStyle/>
          <a:p>
            <a:pPr>
              <a:defRPr/>
            </a:pPr>
            <a:r>
              <a:rPr lang="en-US" dirty="0"/>
              <a:t>Case study: Doom 3 engine (</a:t>
            </a:r>
            <a:r>
              <a:rPr lang="en-US" dirty="0">
                <a:solidFill>
                  <a:schemeClr val="accent1"/>
                </a:solidFill>
              </a:rPr>
              <a:t>id Software</a:t>
            </a:r>
            <a:r>
              <a:rPr lang="en-US" dirty="0"/>
              <a:t>)</a:t>
            </a:r>
          </a:p>
          <a:p>
            <a:pPr>
              <a:defRPr/>
            </a:pPr>
            <a:r>
              <a:rPr lang="en-US" dirty="0"/>
              <a:t>bump mapping</a:t>
            </a:r>
          </a:p>
          <a:p>
            <a:pPr>
              <a:defRPr/>
            </a:pPr>
            <a:r>
              <a:rPr lang="en-US" dirty="0"/>
              <a:t>per-pixel surface shading</a:t>
            </a:r>
          </a:p>
          <a:p>
            <a:pPr>
              <a:defRPr/>
            </a:pPr>
            <a:r>
              <a:rPr lang="en-US" dirty="0"/>
              <a:t>dynamic and projected lights</a:t>
            </a:r>
          </a:p>
          <a:p>
            <a:pPr>
              <a:defRPr/>
            </a:pPr>
            <a:r>
              <a:rPr lang="en-US" dirty="0"/>
              <a:t>atmospheric effects</a:t>
            </a:r>
          </a:p>
          <a:p>
            <a:pPr>
              <a:defRPr/>
            </a:pPr>
            <a:r>
              <a:rPr lang="en-US" dirty="0"/>
              <a:t>particle effects</a:t>
            </a:r>
          </a:p>
        </p:txBody>
      </p:sp>
    </p:spTree>
    <p:extLst>
      <p:ext uri="{BB962C8B-B14F-4D97-AF65-F5344CB8AC3E}">
        <p14:creationId xmlns:p14="http://schemas.microsoft.com/office/powerpoint/2010/main" val="394664558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How important are shadows?</a:t>
            </a:r>
          </a:p>
        </p:txBody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7305675" cy="3748088"/>
          </a:xfrm>
          <a:extLst>
            <a:ext uri="{91240B29-F687-4F45-9708-019B960494DF}">
              <a14:hiddenLine xmlns:a14="http://schemas.microsoft.com/office/drawing/2010/main" w="12700">
                <a:solidFill>
                  <a:srgbClr val="FFFF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dirty="0"/>
              <a:t>Case study: Doom 3 engine (</a:t>
            </a:r>
            <a:r>
              <a:rPr lang="en-US" dirty="0">
                <a:solidFill>
                  <a:schemeClr val="accent1"/>
                </a:solidFill>
              </a:rPr>
              <a:t>id Software</a:t>
            </a:r>
            <a:r>
              <a:rPr lang="en-US" dirty="0"/>
              <a:t>)</a:t>
            </a:r>
          </a:p>
          <a:p>
            <a:pPr>
              <a:defRPr/>
            </a:pPr>
            <a:r>
              <a:rPr lang="en-US" dirty="0"/>
              <a:t>bump mapping</a:t>
            </a:r>
          </a:p>
          <a:p>
            <a:pPr>
              <a:defRPr/>
            </a:pPr>
            <a:r>
              <a:rPr lang="en-US" dirty="0"/>
              <a:t>per-pixel surface shading</a:t>
            </a:r>
          </a:p>
          <a:p>
            <a:pPr>
              <a:defRPr/>
            </a:pPr>
            <a:r>
              <a:rPr lang="en-US" dirty="0"/>
              <a:t>dynamic and projected lights</a:t>
            </a:r>
          </a:p>
          <a:p>
            <a:pPr>
              <a:defRPr/>
            </a:pPr>
            <a:r>
              <a:rPr lang="en-US" dirty="0"/>
              <a:t>atmospheric effects</a:t>
            </a:r>
          </a:p>
          <a:p>
            <a:pPr>
              <a:defRPr/>
            </a:pPr>
            <a:r>
              <a:rPr lang="en-US" dirty="0"/>
              <a:t>particle effects</a:t>
            </a:r>
          </a:p>
          <a:p>
            <a:pPr>
              <a:defRPr/>
            </a:pPr>
            <a:r>
              <a:rPr lang="en-US" dirty="0">
                <a:solidFill>
                  <a:srgbClr val="FF0000"/>
                </a:solidFill>
              </a:rPr>
              <a:t>shadow volumes</a:t>
            </a:r>
          </a:p>
        </p:txBody>
      </p:sp>
    </p:spTree>
    <p:extLst>
      <p:ext uri="{BB962C8B-B14F-4D97-AF65-F5344CB8AC3E}">
        <p14:creationId xmlns:p14="http://schemas.microsoft.com/office/powerpoint/2010/main" val="93815009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How important are shadows?</a:t>
            </a:r>
          </a:p>
        </p:txBody>
      </p:sp>
      <p:sp>
        <p:nvSpPr>
          <p:cNvPr id="27341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7305675" cy="4284663"/>
          </a:xfrm>
        </p:spPr>
        <p:txBody>
          <a:bodyPr/>
          <a:lstStyle/>
          <a:p>
            <a:pPr>
              <a:defRPr/>
            </a:pPr>
            <a:r>
              <a:rPr lang="en-US" altLang="zh-HK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Case study: Doom 3 engine (</a:t>
            </a:r>
            <a:r>
              <a:rPr lang="en-US" altLang="zh-HK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id Software</a:t>
            </a:r>
            <a:r>
              <a:rPr lang="en-US" altLang="zh-HK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)</a:t>
            </a:r>
          </a:p>
          <a:p>
            <a:pPr>
              <a:defRPr/>
            </a:pPr>
            <a:r>
              <a:rPr lang="en-US" altLang="zh-HK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bump mapping</a:t>
            </a:r>
          </a:p>
          <a:p>
            <a:pPr>
              <a:defRPr/>
            </a:pPr>
            <a:r>
              <a:rPr lang="en-US" altLang="zh-HK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per-pixel surface shading</a:t>
            </a:r>
          </a:p>
          <a:p>
            <a:pPr>
              <a:defRPr/>
            </a:pPr>
            <a:r>
              <a:rPr lang="en-US" altLang="zh-HK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dynamic and projected lights</a:t>
            </a:r>
          </a:p>
          <a:p>
            <a:pPr>
              <a:defRPr/>
            </a:pPr>
            <a:r>
              <a:rPr lang="en-US" altLang="zh-HK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atmospheric effects</a:t>
            </a:r>
          </a:p>
          <a:p>
            <a:pPr>
              <a:defRPr/>
            </a:pPr>
            <a:r>
              <a:rPr lang="en-US" altLang="zh-HK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particle effects</a:t>
            </a:r>
          </a:p>
          <a:p>
            <a:pPr>
              <a:defRPr/>
            </a:pPr>
            <a:r>
              <a:rPr lang="en-US" altLang="zh-HK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shadow volumes</a:t>
            </a:r>
          </a:p>
          <a:p>
            <a:pPr>
              <a:defRPr/>
            </a:pPr>
            <a:endParaRPr lang="en-US" altLang="zh-HK" dirty="0" smtClean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273412" name="AutoShape 1028"/>
          <p:cNvSpPr>
            <a:spLocks/>
          </p:cNvSpPr>
          <p:nvPr/>
        </p:nvSpPr>
        <p:spPr bwMode="auto">
          <a:xfrm>
            <a:off x="5930900" y="1981200"/>
            <a:ext cx="241300" cy="2222500"/>
          </a:xfrm>
          <a:prstGeom prst="rightBrace">
            <a:avLst>
              <a:gd name="adj1" fmla="val 76754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en-US" altLang="zh-HK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273413" name="AutoShape 1029"/>
          <p:cNvSpPr>
            <a:spLocks/>
          </p:cNvSpPr>
          <p:nvPr/>
        </p:nvSpPr>
        <p:spPr bwMode="auto">
          <a:xfrm>
            <a:off x="5930900" y="4445000"/>
            <a:ext cx="241300" cy="342900"/>
          </a:xfrm>
          <a:prstGeom prst="rightBrace">
            <a:avLst>
              <a:gd name="adj1" fmla="val 11842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en-US" altLang="zh-HK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273414" name="Text Box 1030"/>
          <p:cNvSpPr txBox="1">
            <a:spLocks noChangeArrowheads="1"/>
          </p:cNvSpPr>
          <p:nvPr/>
        </p:nvSpPr>
        <p:spPr bwMode="auto">
          <a:xfrm>
            <a:off x="6270625" y="2792413"/>
            <a:ext cx="1108075" cy="646112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rPr>
              <a:t>50%</a:t>
            </a:r>
          </a:p>
        </p:txBody>
      </p:sp>
      <p:sp>
        <p:nvSpPr>
          <p:cNvPr id="273415" name="Text Box 1031"/>
          <p:cNvSpPr txBox="1">
            <a:spLocks noChangeArrowheads="1"/>
          </p:cNvSpPr>
          <p:nvPr/>
        </p:nvSpPr>
        <p:spPr bwMode="auto">
          <a:xfrm>
            <a:off x="6270625" y="4341813"/>
            <a:ext cx="1108075" cy="646112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rPr>
              <a:t>50%</a:t>
            </a:r>
          </a:p>
        </p:txBody>
      </p:sp>
      <p:sp>
        <p:nvSpPr>
          <p:cNvPr id="273416" name="Text Box 1032"/>
          <p:cNvSpPr txBox="1">
            <a:spLocks noChangeArrowheads="1"/>
          </p:cNvSpPr>
          <p:nvPr/>
        </p:nvSpPr>
        <p:spPr bwMode="auto">
          <a:xfrm>
            <a:off x="533400" y="5238750"/>
            <a:ext cx="8067675" cy="142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HK" sz="190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“Shadowing accounts for about half of the game’s rendering time.” </a:t>
            </a:r>
          </a:p>
          <a:p>
            <a:pPr algn="ctr">
              <a:lnSpc>
                <a:spcPct val="10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HK" sz="1900" smtClean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273417" name="Text Box 1033"/>
          <p:cNvSpPr txBox="1">
            <a:spLocks noChangeArrowheads="1"/>
          </p:cNvSpPr>
          <p:nvPr/>
        </p:nvSpPr>
        <p:spPr bwMode="auto">
          <a:xfrm>
            <a:off x="5330825" y="6000750"/>
            <a:ext cx="2511425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rPr>
              <a:t>— John Carmack</a:t>
            </a:r>
          </a:p>
        </p:txBody>
      </p:sp>
    </p:spTree>
    <p:extLst>
      <p:ext uri="{BB962C8B-B14F-4D97-AF65-F5344CB8AC3E}">
        <p14:creationId xmlns:p14="http://schemas.microsoft.com/office/powerpoint/2010/main" val="405449828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 smtClean="0"/>
              <a:t>Shadow Mapping results not very realistic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90600"/>
            <a:ext cx="7162800" cy="15176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Aliasing when shadow resolution is low</a:t>
            </a:r>
          </a:p>
          <a:p>
            <a:pPr>
              <a:defRPr/>
            </a:pPr>
            <a:r>
              <a:rPr lang="en-US" dirty="0" smtClean="0"/>
              <a:t>Hard transitions </a:t>
            </a:r>
            <a:br>
              <a:rPr lang="en-US" dirty="0" smtClean="0"/>
            </a:br>
            <a:r>
              <a:rPr lang="en-US" dirty="0" smtClean="0"/>
              <a:t>(does not address area light sources)</a:t>
            </a:r>
            <a:endParaRPr lang="en-US" dirty="0"/>
          </a:p>
        </p:txBody>
      </p:sp>
      <p:pic>
        <p:nvPicPr>
          <p:cNvPr id="51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2743200"/>
            <a:ext cx="4092575" cy="323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638" y="2727325"/>
            <a:ext cx="4033837" cy="3252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742049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Percentage Closer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90600"/>
            <a:ext cx="6934200" cy="10715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Should we filter (average) depth?</a:t>
            </a:r>
          </a:p>
          <a:p>
            <a:pPr>
              <a:defRPr/>
            </a:pPr>
            <a:r>
              <a:rPr lang="en-US" dirty="0" smtClean="0"/>
              <a:t>No. Filtering depth is not meaningful</a:t>
            </a:r>
            <a:endParaRPr lang="en-US" dirty="0"/>
          </a:p>
        </p:txBody>
      </p:sp>
      <p:pic>
        <p:nvPicPr>
          <p:cNvPr id="614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1" t="36905" r="17143" b="9920"/>
          <a:stretch>
            <a:fillRect/>
          </a:stretch>
        </p:blipFill>
        <p:spPr bwMode="auto">
          <a:xfrm>
            <a:off x="101600" y="2968625"/>
            <a:ext cx="8694738" cy="374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603692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Percentage Closer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90600"/>
            <a:ext cx="6553200" cy="1606550"/>
          </a:xfrm>
        </p:spPr>
        <p:txBody>
          <a:bodyPr/>
          <a:lstStyle/>
          <a:p>
            <a:r>
              <a:rPr lang="en-US" altLang="zh-HK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Can’t average depths</a:t>
            </a:r>
          </a:p>
          <a:p>
            <a:r>
              <a:rPr lang="en-US" altLang="zh-HK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But can filter the result of the test</a:t>
            </a:r>
          </a:p>
          <a:p>
            <a:endParaRPr lang="en-US" altLang="zh-HK" dirty="0" smtClean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pic>
        <p:nvPicPr>
          <p:cNvPr id="717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2" t="24156" r="10358" b="22272"/>
          <a:stretch>
            <a:fillRect/>
          </a:stretch>
        </p:blipFill>
        <p:spPr bwMode="auto">
          <a:xfrm>
            <a:off x="28575" y="2409825"/>
            <a:ext cx="9042400" cy="375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280066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Percentage Closer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90600"/>
            <a:ext cx="3352800" cy="3927475"/>
          </a:xfrm>
        </p:spPr>
        <p:txBody>
          <a:bodyPr/>
          <a:lstStyle/>
          <a:p>
            <a:r>
              <a:rPr lang="en-US" altLang="zh-HK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5x5 samples</a:t>
            </a:r>
          </a:p>
          <a:p>
            <a:r>
              <a:rPr lang="en-US" altLang="zh-HK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Nice </a:t>
            </a:r>
            <a:r>
              <a:rPr lang="en-US" altLang="zh-HK" dirty="0" err="1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antialiased</a:t>
            </a:r>
            <a:r>
              <a:rPr lang="en-US" altLang="zh-HK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 </a:t>
            </a:r>
            <a:br>
              <a:rPr lang="en-US" altLang="zh-HK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</a:br>
            <a:r>
              <a:rPr lang="en-US" altLang="zh-HK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shadow</a:t>
            </a:r>
          </a:p>
          <a:p>
            <a:r>
              <a:rPr lang="en-US" altLang="zh-HK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Using a bigger </a:t>
            </a:r>
            <a:br>
              <a:rPr lang="en-US" altLang="zh-HK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</a:br>
            <a:r>
              <a:rPr lang="en-US" altLang="zh-HK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filter produces </a:t>
            </a:r>
            <a:br>
              <a:rPr lang="en-US" altLang="zh-HK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</a:br>
            <a:r>
              <a:rPr lang="en-US" altLang="zh-HK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approximate soft</a:t>
            </a:r>
            <a:br>
              <a:rPr lang="en-US" altLang="zh-HK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</a:br>
            <a:r>
              <a:rPr lang="en-US" altLang="zh-HK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shadows</a:t>
            </a:r>
          </a:p>
          <a:p>
            <a:endParaRPr lang="en-US" altLang="zh-HK" dirty="0" smtClean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42" t="16469" r="14047" b="4564"/>
          <a:stretch>
            <a:fillRect/>
          </a:stretch>
        </p:blipFill>
        <p:spPr bwMode="auto">
          <a:xfrm>
            <a:off x="4090372" y="1219200"/>
            <a:ext cx="4822825" cy="493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673932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Percentage Closer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0675" y="1824038"/>
            <a:ext cx="6257925" cy="536575"/>
          </a:xfrm>
        </p:spPr>
        <p:txBody>
          <a:bodyPr/>
          <a:lstStyle/>
          <a:p>
            <a:pPr marL="0" indent="0">
              <a:buFont typeface="Monotype Sorts"/>
              <a:buNone/>
              <a:defRPr/>
            </a:pPr>
            <a:r>
              <a:rPr lang="en-US" dirty="0" smtClean="0"/>
              <a:t>Single tap                               4x4 PCF</a:t>
            </a:r>
            <a:endParaRPr lang="en-US" dirty="0"/>
          </a:p>
        </p:txBody>
      </p:sp>
      <p:pic>
        <p:nvPicPr>
          <p:cNvPr id="92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2432050"/>
            <a:ext cx="4171950" cy="336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913" y="2408238"/>
            <a:ext cx="4179887" cy="3386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727553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a typeface="宋体" pitchFamily="2" charset="-122"/>
              </a:rPr>
              <a:t>Introduction</a:t>
            </a:r>
          </a:p>
        </p:txBody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9125" y="1392238"/>
            <a:ext cx="7242175" cy="6654800"/>
          </a:xfrm>
        </p:spPr>
        <p:txBody>
          <a:bodyPr/>
          <a:lstStyle/>
          <a:p>
            <a:pPr>
              <a:defRPr/>
            </a:pPr>
            <a:r>
              <a:rPr lang="en-US" altLang="zh-CN" sz="3300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anose="02010600030101010101" pitchFamily="2" charset="-122"/>
              </a:rPr>
              <a:t>Why do we need shadows?</a:t>
            </a:r>
          </a:p>
          <a:p>
            <a:pPr>
              <a:defRPr/>
            </a:pPr>
            <a:r>
              <a:rPr lang="en-US" altLang="zh-CN" sz="3300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anose="02010600030101010101" pitchFamily="2" charset="-122"/>
              </a:rPr>
              <a:t> 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anose="02010600030101010101" pitchFamily="2" charset="-122"/>
              </a:rPr>
              <a:t>Shadows add visual information </a:t>
            </a:r>
          </a:p>
          <a:p>
            <a:pPr lvl="2">
              <a:defRPr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anose="02010600030101010101" pitchFamily="2" charset="-122"/>
              </a:rPr>
              <a:t>Relative object positions in world.</a:t>
            </a:r>
          </a:p>
          <a:p>
            <a:pPr lvl="2">
              <a:defRPr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anose="02010600030101010101" pitchFamily="2" charset="-122"/>
              </a:rPr>
              <a:t>The shape of the </a:t>
            </a:r>
            <a:r>
              <a:rPr lang="en-US" altLang="zh-CN" b="1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anose="02010600030101010101" pitchFamily="2" charset="-122"/>
              </a:rPr>
              <a:t>receiver 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anose="02010600030101010101" pitchFamily="2" charset="-122"/>
              </a:rPr>
              <a:t>object surface.</a:t>
            </a:r>
          </a:p>
          <a:p>
            <a:pPr lvl="2">
              <a:defRPr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anose="02010600030101010101" pitchFamily="2" charset="-122"/>
              </a:rPr>
              <a:t>The </a:t>
            </a:r>
            <a:r>
              <a:rPr lang="en-US" altLang="zh-CN" b="1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anose="02010600030101010101" pitchFamily="2" charset="-122"/>
              </a:rPr>
              <a:t>light source 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anose="02010600030101010101" pitchFamily="2" charset="-122"/>
              </a:rPr>
              <a:t>position and shape.</a:t>
            </a:r>
          </a:p>
          <a:p>
            <a:pPr lvl="1">
              <a:defRPr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anose="02010600030101010101" pitchFamily="2" charset="-122"/>
              </a:rPr>
              <a:t>So, shadows add realism to the scene!</a:t>
            </a:r>
          </a:p>
          <a:p>
            <a:pPr lvl="1">
              <a:defRPr/>
            </a:pP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  <a:ea typeface="SimSun" panose="02010600030101010101" pitchFamily="2" charset="-122"/>
            </a:endParaRPr>
          </a:p>
          <a:p>
            <a:pPr lvl="1">
              <a:defRPr/>
            </a:pP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  <a:ea typeface="SimSun" panose="02010600030101010101" pitchFamily="2" charset="-122"/>
            </a:endParaRPr>
          </a:p>
          <a:p>
            <a:pPr lvl="2">
              <a:defRPr/>
            </a:pP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  <a:ea typeface="SimSun" panose="02010600030101010101" pitchFamily="2" charset="-122"/>
            </a:endParaRPr>
          </a:p>
          <a:p>
            <a:pPr lvl="2">
              <a:defRPr/>
            </a:pP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  <a:ea typeface="SimSun" panose="02010600030101010101" pitchFamily="2" charset="-122"/>
            </a:endParaRPr>
          </a:p>
          <a:p>
            <a:pPr lvl="1">
              <a:defRPr/>
            </a:pP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  <a:ea typeface="SimSun" panose="02010600030101010101" pitchFamily="2" charset="-122"/>
            </a:endParaRPr>
          </a:p>
          <a:p>
            <a:pPr lvl="1">
              <a:defRPr/>
            </a:pPr>
            <a:endParaRPr lang="en-US" altLang="zh-CN" sz="2900" smtClean="0">
              <a:effectLst>
                <a:outerShdw blurRad="38100" dist="38100" dir="2700000" algn="tl">
                  <a:srgbClr val="C0C0C0"/>
                </a:outerShdw>
              </a:effectLst>
              <a:ea typeface="SimSun" panose="02010600030101010101" pitchFamily="2" charset="-122"/>
            </a:endParaRPr>
          </a:p>
          <a:p>
            <a:pPr>
              <a:defRPr/>
            </a:pPr>
            <a:endParaRPr lang="en-US" altLang="zh-CN" sz="3300" smtClean="0">
              <a:effectLst>
                <a:outerShdw blurRad="38100" dist="38100" dir="2700000" algn="tl">
                  <a:srgbClr val="C0C0C0"/>
                </a:outerShdw>
              </a:effectLst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28787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4" descr="C:\cygwin\home\ericchan\work\shadows\pubs\smoothie\slides\egsr-practice\slideImages\titleIma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050" y="1323975"/>
            <a:ext cx="3937000" cy="341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76200"/>
            <a:ext cx="8412162" cy="914400"/>
          </a:xfrm>
        </p:spPr>
        <p:txBody>
          <a:bodyPr/>
          <a:lstStyle/>
          <a:p>
            <a:pPr>
              <a:defRPr/>
            </a:pPr>
            <a:r>
              <a:rPr lang="en-US" sz="3000" dirty="0"/>
              <a:t>Rendering Fake Soft Shadows with Smoothies</a:t>
            </a:r>
          </a:p>
        </p:txBody>
      </p:sp>
      <p:sp>
        <p:nvSpPr>
          <p:cNvPr id="10245" name="Rectangle 12"/>
          <p:cNvSpPr>
            <a:spLocks noChangeArrowheads="1"/>
          </p:cNvSpPr>
          <p:nvPr/>
        </p:nvSpPr>
        <p:spPr bwMode="auto">
          <a:xfrm>
            <a:off x="1541463" y="5445125"/>
            <a:ext cx="6180137" cy="123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1900">
                <a:ea typeface="PMingLiU" panose="02020500000000000000" pitchFamily="18" charset="-120"/>
              </a:rPr>
              <a:t>Laboratory for Computer Science</a:t>
            </a:r>
            <a:br>
              <a:rPr lang="en-US" altLang="zh-HK" sz="1900">
                <a:ea typeface="PMingLiU" panose="02020500000000000000" pitchFamily="18" charset="-120"/>
              </a:rPr>
            </a:br>
            <a:r>
              <a:rPr lang="en-US" altLang="zh-HK" sz="1900">
                <a:ea typeface="PMingLiU" panose="02020500000000000000" pitchFamily="18" charset="-120"/>
              </a:rPr>
              <a:t>Massachusetts Institute of Technology</a:t>
            </a:r>
            <a:br>
              <a:rPr lang="en-US" altLang="zh-HK" sz="1900">
                <a:ea typeface="PMingLiU" panose="02020500000000000000" pitchFamily="18" charset="-120"/>
              </a:rPr>
            </a:br>
            <a:endParaRPr lang="en-US" altLang="zh-HK" sz="1900">
              <a:ea typeface="PMingLiU" panose="02020500000000000000" pitchFamily="18" charset="-120"/>
            </a:endParaRPr>
          </a:p>
        </p:txBody>
      </p:sp>
      <p:sp>
        <p:nvSpPr>
          <p:cNvPr id="10246" name="Rectangle 13"/>
          <p:cNvSpPr>
            <a:spLocks noChangeArrowheads="1"/>
          </p:cNvSpPr>
          <p:nvPr/>
        </p:nvSpPr>
        <p:spPr bwMode="auto">
          <a:xfrm>
            <a:off x="1819275" y="4483100"/>
            <a:ext cx="5527675" cy="96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1900">
                <a:ea typeface="PMingLiU" panose="02020500000000000000" pitchFamily="18" charset="-120"/>
              </a:rPr>
              <a:t>Eric Chan          Frédo Durand</a:t>
            </a:r>
          </a:p>
        </p:txBody>
      </p:sp>
    </p:spTree>
    <p:extLst>
      <p:ext uri="{BB962C8B-B14F-4D97-AF65-F5344CB8AC3E}">
        <p14:creationId xmlns:p14="http://schemas.microsoft.com/office/powerpoint/2010/main" val="375313645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8075613" cy="535463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HK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Goals:</a:t>
            </a:r>
          </a:p>
          <a:p>
            <a:pPr lvl="1">
              <a:lnSpc>
                <a:spcPct val="80000"/>
              </a:lnSpc>
            </a:pPr>
            <a:r>
              <a:rPr lang="en-US" altLang="zh-HK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Interactive </a:t>
            </a:r>
            <a:r>
              <a:rPr lang="en-US" altLang="zh-HK" sz="24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framerates</a:t>
            </a:r>
            <a:endParaRPr lang="en-US" altLang="zh-HK" sz="2400" dirty="0" smtClean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  <a:p>
            <a:pPr lvl="1">
              <a:lnSpc>
                <a:spcPct val="80000"/>
              </a:lnSpc>
            </a:pPr>
            <a:r>
              <a:rPr lang="en-US" altLang="zh-HK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Hardware-accelerated</a:t>
            </a:r>
          </a:p>
          <a:p>
            <a:pPr lvl="1">
              <a:lnSpc>
                <a:spcPct val="80000"/>
              </a:lnSpc>
            </a:pPr>
            <a:r>
              <a:rPr lang="en-US" altLang="zh-HK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Good image quality</a:t>
            </a:r>
          </a:p>
          <a:p>
            <a:pPr lvl="1">
              <a:lnSpc>
                <a:spcPct val="80000"/>
              </a:lnSpc>
            </a:pPr>
            <a:r>
              <a:rPr lang="en-US" altLang="zh-HK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Dynamic environments</a:t>
            </a:r>
          </a:p>
          <a:p>
            <a:pPr lvl="1">
              <a:lnSpc>
                <a:spcPct val="80000"/>
              </a:lnSpc>
            </a:pPr>
            <a:r>
              <a:rPr lang="en-US" altLang="zh-HK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Handle area light source</a:t>
            </a:r>
          </a:p>
          <a:p>
            <a:pPr>
              <a:lnSpc>
                <a:spcPct val="80000"/>
              </a:lnSpc>
            </a:pPr>
            <a:endParaRPr lang="en-US" altLang="zh-HK" sz="2800" dirty="0" smtClean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  <a:p>
            <a:pPr>
              <a:lnSpc>
                <a:spcPct val="80000"/>
              </a:lnSpc>
            </a:pPr>
            <a:r>
              <a:rPr lang="en-US" altLang="zh-HK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Applications:</a:t>
            </a:r>
          </a:p>
          <a:p>
            <a:pPr lvl="1">
              <a:lnSpc>
                <a:spcPct val="80000"/>
              </a:lnSpc>
            </a:pPr>
            <a:r>
              <a:rPr lang="en-US" altLang="zh-HK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Game engines </a:t>
            </a:r>
          </a:p>
          <a:p>
            <a:pPr lvl="1">
              <a:lnSpc>
                <a:spcPct val="80000"/>
              </a:lnSpc>
            </a:pPr>
            <a:r>
              <a:rPr lang="en-US" altLang="zh-HK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Interactive walkthroughs</a:t>
            </a:r>
          </a:p>
          <a:p>
            <a:pPr>
              <a:lnSpc>
                <a:spcPct val="80000"/>
              </a:lnSpc>
            </a:pPr>
            <a:endParaRPr lang="en-US" altLang="zh-HK" sz="2800" dirty="0" smtClean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  <a:p>
            <a:pPr>
              <a:lnSpc>
                <a:spcPct val="80000"/>
              </a:lnSpc>
            </a:pPr>
            <a:r>
              <a:rPr lang="en-US" altLang="zh-HK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Challenge: balancing quality and performance</a:t>
            </a:r>
          </a:p>
        </p:txBody>
      </p:sp>
      <p:pic>
        <p:nvPicPr>
          <p:cNvPr id="11267" name="Picture 4" descr="C:\Documents and Settings\ericchan\Desktop\egsr-practice\images\md2shaderSV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863" y="817563"/>
            <a:ext cx="3416300" cy="2671762"/>
          </a:xfrm>
          <a:prstGeom prst="rect">
            <a:avLst/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Real-Time Shadows</a:t>
            </a:r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5737225" y="3535363"/>
            <a:ext cx="3332163" cy="312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1600">
                <a:ea typeface="PMingLiU" panose="02020500000000000000" pitchFamily="18" charset="-120"/>
              </a:rPr>
              <a:t>NVIDIA</a:t>
            </a:r>
          </a:p>
        </p:txBody>
      </p:sp>
    </p:spTree>
    <p:extLst>
      <p:ext uri="{BB962C8B-B14F-4D97-AF65-F5344CB8AC3E}">
        <p14:creationId xmlns:p14="http://schemas.microsoft.com/office/powerpoint/2010/main" val="56405396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Soft Shadow Maps</a:t>
            </a:r>
          </a:p>
        </p:txBody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8138" y="1063625"/>
            <a:ext cx="8829675" cy="44624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HK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Ideas:</a:t>
            </a:r>
          </a:p>
          <a:p>
            <a:pPr lvl="1">
              <a:lnSpc>
                <a:spcPct val="80000"/>
              </a:lnSpc>
            </a:pPr>
            <a:r>
              <a:rPr lang="en-US" altLang="zh-HK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Filtering</a:t>
            </a:r>
          </a:p>
          <a:p>
            <a:pPr lvl="1">
              <a:lnSpc>
                <a:spcPct val="80000"/>
              </a:lnSpc>
            </a:pPr>
            <a:r>
              <a:rPr lang="en-US" altLang="zh-HK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Stochastic sampling</a:t>
            </a:r>
          </a:p>
          <a:p>
            <a:pPr lvl="1">
              <a:lnSpc>
                <a:spcPct val="80000"/>
              </a:lnSpc>
            </a:pPr>
            <a:endParaRPr lang="en-US" altLang="zh-HK" dirty="0" smtClean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  <a:p>
            <a:pPr lvl="1">
              <a:lnSpc>
                <a:spcPct val="80000"/>
              </a:lnSpc>
            </a:pPr>
            <a:r>
              <a:rPr lang="en-US" altLang="zh-HK" dirty="0" err="1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Eg</a:t>
            </a:r>
            <a:r>
              <a:rPr lang="en-US" altLang="zh-HK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: PCF</a:t>
            </a:r>
          </a:p>
          <a:p>
            <a:pPr>
              <a:lnSpc>
                <a:spcPct val="80000"/>
              </a:lnSpc>
            </a:pPr>
            <a:endParaRPr lang="en-US" altLang="zh-HK" dirty="0" smtClean="0">
              <a:solidFill>
                <a:srgbClr val="FFFF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  <a:p>
            <a:pPr>
              <a:lnSpc>
                <a:spcPct val="80000"/>
              </a:lnSpc>
            </a:pPr>
            <a:endParaRPr lang="en-US" altLang="zh-HK" dirty="0" smtClean="0">
              <a:solidFill>
                <a:srgbClr val="FFFF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  <a:p>
            <a:pPr>
              <a:lnSpc>
                <a:spcPct val="80000"/>
              </a:lnSpc>
            </a:pPr>
            <a:endParaRPr lang="en-US" altLang="zh-HK" dirty="0" smtClean="0">
              <a:solidFill>
                <a:srgbClr val="FFFF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  <a:p>
            <a:pPr>
              <a:lnSpc>
                <a:spcPct val="80000"/>
              </a:lnSpc>
            </a:pPr>
            <a:endParaRPr lang="en-US" altLang="zh-HK" dirty="0" smtClean="0">
              <a:solidFill>
                <a:srgbClr val="FFFF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  <a:p>
            <a:pPr>
              <a:lnSpc>
                <a:spcPct val="80000"/>
              </a:lnSpc>
            </a:pPr>
            <a:r>
              <a:rPr lang="en-US" altLang="zh-HK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But: need dense sampling to minimize artifacts</a:t>
            </a:r>
          </a:p>
        </p:txBody>
      </p:sp>
      <p:pic>
        <p:nvPicPr>
          <p:cNvPr id="12292" name="Picture 4" descr="C:\cygwin\home\ericchan\work\shadows\pubs\smoothie\slides\egsr-practice\slideImages\plantLayeredAttenMa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238" y="1163638"/>
            <a:ext cx="2828925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Text Box 5"/>
          <p:cNvSpPr txBox="1">
            <a:spLocks noChangeArrowheads="1"/>
          </p:cNvSpPr>
          <p:nvPr/>
        </p:nvSpPr>
        <p:spPr bwMode="auto">
          <a:xfrm>
            <a:off x="6654800" y="3995738"/>
            <a:ext cx="2011363" cy="312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1600">
                <a:ea typeface="PMingLiU" panose="02020500000000000000" pitchFamily="18" charset="-120"/>
              </a:rPr>
              <a:t>Agrawala et al.</a:t>
            </a:r>
          </a:p>
        </p:txBody>
      </p:sp>
    </p:spTree>
    <p:extLst>
      <p:ext uri="{BB962C8B-B14F-4D97-AF65-F5344CB8AC3E}">
        <p14:creationId xmlns:p14="http://schemas.microsoft.com/office/powerpoint/2010/main" val="155983979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Overview</a:t>
            </a:r>
          </a:p>
        </p:txBody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3688" y="990600"/>
            <a:ext cx="8915400" cy="1071563"/>
          </a:xfrm>
        </p:spPr>
        <p:txBody>
          <a:bodyPr/>
          <a:lstStyle/>
          <a:p>
            <a:pPr>
              <a:defRPr/>
            </a:pPr>
            <a:r>
              <a:rPr lang="en-US" dirty="0"/>
              <a:t>Extend basic shadow map approach</a:t>
            </a:r>
          </a:p>
          <a:p>
            <a:pPr>
              <a:defRPr/>
            </a:pPr>
            <a:r>
              <a:rPr lang="en-US" dirty="0"/>
              <a:t>Use extra primitives (</a:t>
            </a:r>
            <a:r>
              <a:rPr lang="en-US" u="sng" dirty="0"/>
              <a:t>smoothies</a:t>
            </a:r>
            <a:r>
              <a:rPr lang="en-US" dirty="0"/>
              <a:t>) to soften shadows</a:t>
            </a:r>
          </a:p>
        </p:txBody>
      </p:sp>
      <p:pic>
        <p:nvPicPr>
          <p:cNvPr id="13316" name="Picture 4" descr="C:\Documents and Settings\ericchan\Desktop\egsr-practice\images\twoStepOverviewNoSmoothi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2606675"/>
            <a:ext cx="3657600" cy="3657600"/>
          </a:xfrm>
          <a:prstGeom prst="rect">
            <a:avLst/>
          </a:prstGeom>
          <a:noFill/>
          <a:ln w="12700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5" descr="C:\Documents and Settings\ericchan\Desktop\egsr-practice\images\twoStepOverviewSmoothi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0" y="2606675"/>
            <a:ext cx="3657600" cy="3657600"/>
          </a:xfrm>
          <a:prstGeom prst="rect">
            <a:avLst/>
          </a:prstGeom>
          <a:noFill/>
          <a:ln w="12700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18" name="Text Box 6"/>
          <p:cNvSpPr txBox="1">
            <a:spLocks noChangeArrowheads="1"/>
          </p:cNvSpPr>
          <p:nvPr/>
        </p:nvSpPr>
        <p:spPr bwMode="auto">
          <a:xfrm>
            <a:off x="873125" y="6357938"/>
            <a:ext cx="306705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1800">
                <a:ea typeface="PMingLiU" panose="02020500000000000000" pitchFamily="18" charset="-120"/>
              </a:rPr>
              <a:t>light’s view (blockers only)</a:t>
            </a:r>
          </a:p>
        </p:txBody>
      </p:sp>
      <p:sp>
        <p:nvSpPr>
          <p:cNvPr id="13319" name="Text Box 7"/>
          <p:cNvSpPr txBox="1">
            <a:spLocks noChangeArrowheads="1"/>
          </p:cNvSpPr>
          <p:nvPr/>
        </p:nvSpPr>
        <p:spPr bwMode="auto">
          <a:xfrm>
            <a:off x="4822825" y="6357938"/>
            <a:ext cx="389255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1800">
                <a:ea typeface="PMingLiU" panose="02020500000000000000" pitchFamily="18" charset="-120"/>
              </a:rPr>
              <a:t>light’s view (blockers + smoothies)</a:t>
            </a:r>
          </a:p>
        </p:txBody>
      </p:sp>
    </p:spTree>
    <p:extLst>
      <p:ext uri="{BB962C8B-B14F-4D97-AF65-F5344CB8AC3E}">
        <p14:creationId xmlns:p14="http://schemas.microsoft.com/office/powerpoint/2010/main" val="355245163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Fake Soft Shadows</a:t>
            </a:r>
          </a:p>
        </p:txBody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8281988" cy="1071563"/>
          </a:xfrm>
        </p:spPr>
        <p:txBody>
          <a:bodyPr/>
          <a:lstStyle/>
          <a:p>
            <a:pPr>
              <a:defRPr/>
            </a:pPr>
            <a:r>
              <a:rPr lang="en-US" dirty="0"/>
              <a:t>Shadows not geometrically correct </a:t>
            </a:r>
          </a:p>
          <a:p>
            <a:pPr>
              <a:defRPr/>
            </a:pPr>
            <a:r>
              <a:rPr lang="en-US" dirty="0"/>
              <a:t>Shadows appear </a:t>
            </a:r>
            <a:r>
              <a:rPr lang="en-US" u="sng" dirty="0"/>
              <a:t>qualitatively</a:t>
            </a:r>
            <a:r>
              <a:rPr lang="en-US" dirty="0"/>
              <a:t> like soft shadows</a:t>
            </a:r>
          </a:p>
        </p:txBody>
      </p:sp>
      <p:pic>
        <p:nvPicPr>
          <p:cNvPr id="14340" name="Picture 4" descr="C:\Documents and Settings\ericchan\Desktop\egsr-practice\images\sphereBoxHar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" y="2611438"/>
            <a:ext cx="3665538" cy="3665537"/>
          </a:xfrm>
          <a:prstGeom prst="rect">
            <a:avLst/>
          </a:prstGeom>
          <a:noFill/>
          <a:ln w="12700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41" name="Text Box 6"/>
          <p:cNvSpPr txBox="1">
            <a:spLocks noChangeArrowheads="1"/>
          </p:cNvSpPr>
          <p:nvPr/>
        </p:nvSpPr>
        <p:spPr bwMode="auto">
          <a:xfrm>
            <a:off x="1463675" y="6329363"/>
            <a:ext cx="2146300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1900">
                <a:ea typeface="PMingLiU" panose="02020500000000000000" pitchFamily="18" charset="-120"/>
              </a:rPr>
              <a:t>Hard shadows</a:t>
            </a:r>
          </a:p>
        </p:txBody>
      </p:sp>
      <p:pic>
        <p:nvPicPr>
          <p:cNvPr id="14342" name="Picture 5" descr="C:\Documents and Settings\ericchan\Desktop\egsr-practice\images\sphereBoxSof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363" y="2611438"/>
            <a:ext cx="3665537" cy="3665537"/>
          </a:xfrm>
          <a:prstGeom prst="rect">
            <a:avLst/>
          </a:prstGeom>
          <a:noFill/>
          <a:ln w="12700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5237163" y="6329363"/>
            <a:ext cx="2781300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1900">
                <a:ea typeface="PMingLiU" panose="02020500000000000000" pitchFamily="18" charset="-120"/>
              </a:rPr>
              <a:t>Fake soft shadows</a:t>
            </a:r>
          </a:p>
        </p:txBody>
      </p:sp>
    </p:spTree>
    <p:extLst>
      <p:ext uri="{BB962C8B-B14F-4D97-AF65-F5344CB8AC3E}">
        <p14:creationId xmlns:p14="http://schemas.microsoft.com/office/powerpoint/2010/main" val="3274931723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Contributions</a:t>
            </a:r>
          </a:p>
        </p:txBody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4488" y="1371600"/>
            <a:ext cx="5613400" cy="5257800"/>
          </a:xfrm>
        </p:spPr>
        <p:txBody>
          <a:bodyPr/>
          <a:lstStyle/>
          <a:p>
            <a:pPr>
              <a:defRPr/>
            </a:pPr>
            <a:r>
              <a:rPr lang="en-US" dirty="0"/>
              <a:t>Smoothie shadow algorithm:</a:t>
            </a:r>
          </a:p>
          <a:p>
            <a:pPr lvl="1">
              <a:defRPr/>
            </a:pPr>
            <a:r>
              <a:rPr lang="en-US" dirty="0"/>
              <a:t>Creates soft shadow edges </a:t>
            </a:r>
          </a:p>
          <a:p>
            <a:pPr lvl="1">
              <a:defRPr/>
            </a:pPr>
            <a:r>
              <a:rPr lang="en-US" dirty="0"/>
              <a:t>Hides aliasing artifacts</a:t>
            </a:r>
          </a:p>
          <a:p>
            <a:pPr lvl="1">
              <a:defRPr/>
            </a:pPr>
            <a:r>
              <a:rPr lang="en-US" dirty="0"/>
              <a:t>Efficient (object / image space)</a:t>
            </a:r>
          </a:p>
          <a:p>
            <a:pPr lvl="1">
              <a:defRPr/>
            </a:pPr>
            <a:r>
              <a:rPr lang="en-US" dirty="0"/>
              <a:t>Hardware-accelerated</a:t>
            </a:r>
          </a:p>
          <a:p>
            <a:pPr lvl="1">
              <a:defRPr/>
            </a:pPr>
            <a:r>
              <a:rPr lang="en-US" dirty="0"/>
              <a:t>Supports dynamic scenes</a:t>
            </a:r>
          </a:p>
        </p:txBody>
      </p:sp>
      <p:pic>
        <p:nvPicPr>
          <p:cNvPr id="15364" name="Picture 6" descr="C:\cygwin\home\ericchan\work\shadows\pubs\smoothie\slides\egsr-practice\slideImages\bikeClos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825" y="4222750"/>
            <a:ext cx="2833688" cy="2124075"/>
          </a:xfrm>
          <a:prstGeom prst="rect">
            <a:avLst/>
          </a:prstGeom>
          <a:noFill/>
          <a:ln w="12700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7" descr="C:\cygwin\home\ericchan\work\shadows\pubs\smoothie\slides\egsr-practice\slideImages\elephantShado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825" y="1479550"/>
            <a:ext cx="2833688" cy="2411413"/>
          </a:xfrm>
          <a:prstGeom prst="rect">
            <a:avLst/>
          </a:prstGeom>
          <a:noFill/>
          <a:ln w="12700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81582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1. Create Shadow Map</a:t>
            </a:r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6096000" cy="2173288"/>
          </a:xfrm>
        </p:spPr>
        <p:txBody>
          <a:bodyPr/>
          <a:lstStyle/>
          <a:p>
            <a:pPr>
              <a:defRPr/>
            </a:pPr>
            <a:r>
              <a:rPr lang="en-US" dirty="0"/>
              <a:t>Render blockers into depth map</a:t>
            </a:r>
          </a:p>
        </p:txBody>
      </p:sp>
      <p:pic>
        <p:nvPicPr>
          <p:cNvPr id="16388" name="Picture 4" descr="C:\Documents and Settings\ericchan\Desktop\egsr-practice\images\step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1890713"/>
            <a:ext cx="7315200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Text Box 7"/>
          <p:cNvSpPr txBox="1">
            <a:spLocks noChangeArrowheads="1"/>
          </p:cNvSpPr>
          <p:nvPr/>
        </p:nvSpPr>
        <p:spPr bwMode="auto">
          <a:xfrm>
            <a:off x="5721350" y="6080125"/>
            <a:ext cx="1819275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1900">
                <a:ea typeface="PMingLiU" panose="02020500000000000000" pitchFamily="18" charset="-120"/>
              </a:rPr>
              <a:t>light’s view</a:t>
            </a:r>
          </a:p>
        </p:txBody>
      </p:sp>
      <p:pic>
        <p:nvPicPr>
          <p:cNvPr id="16390" name="Picture 15" descr="C:\cygwin\home\ericchan\work\shadows\pubs\smoothie\slides\egsr-practice\slideImages\visBlockersObjectSpac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2065338"/>
            <a:ext cx="2322513" cy="2322512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91" name="Text Box 16"/>
          <p:cNvSpPr txBox="1">
            <a:spLocks noChangeArrowheads="1"/>
          </p:cNvSpPr>
          <p:nvPr/>
        </p:nvSpPr>
        <p:spPr bwMode="auto">
          <a:xfrm>
            <a:off x="6842125" y="4452938"/>
            <a:ext cx="1876425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1800">
                <a:ea typeface="PMingLiU" panose="02020500000000000000" pitchFamily="18" charset="-120"/>
              </a:rPr>
              <a:t>observer’s view</a:t>
            </a:r>
          </a:p>
        </p:txBody>
      </p:sp>
      <p:sp>
        <p:nvSpPr>
          <p:cNvPr id="16392" name="Oval 18"/>
          <p:cNvSpPr>
            <a:spLocks noChangeArrowheads="1"/>
          </p:cNvSpPr>
          <p:nvPr/>
        </p:nvSpPr>
        <p:spPr bwMode="auto">
          <a:xfrm>
            <a:off x="7531100" y="2133600"/>
            <a:ext cx="215900" cy="215900"/>
          </a:xfrm>
          <a:prstGeom prst="ellipse">
            <a:avLst/>
          </a:prstGeom>
          <a:solidFill>
            <a:srgbClr val="FFFF00"/>
          </a:solidFill>
          <a:ln w="12700">
            <a:solidFill>
              <a:srgbClr val="FFFF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HK" altLang="zh-HK" sz="1900">
              <a:ea typeface="PMingLiU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4264212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4" descr="C:\Documents and Settings\ericchan\Desktop\egsr-practice\images\step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30"/>
          <a:stretch>
            <a:fillRect/>
          </a:stretch>
        </p:blipFill>
        <p:spPr bwMode="auto">
          <a:xfrm>
            <a:off x="419100" y="1890713"/>
            <a:ext cx="5981700" cy="4708525"/>
          </a:xfrm>
          <a:prstGeom prst="rect">
            <a:avLst/>
          </a:prstGeom>
          <a:noFill/>
          <a:ln w="12700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2. Identify Silhouette Edges</a:t>
            </a:r>
          </a:p>
        </p:txBody>
      </p:sp>
      <p:sp>
        <p:nvSpPr>
          <p:cNvPr id="200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799" y="990600"/>
            <a:ext cx="8247063" cy="2173288"/>
          </a:xfrm>
        </p:spPr>
        <p:txBody>
          <a:bodyPr/>
          <a:lstStyle/>
          <a:p>
            <a:pPr>
              <a:defRPr/>
            </a:pPr>
            <a:r>
              <a:rPr lang="en-US" dirty="0"/>
              <a:t>Find blockers’ silhouette edges in object space</a:t>
            </a:r>
          </a:p>
        </p:txBody>
      </p:sp>
      <p:sp>
        <p:nvSpPr>
          <p:cNvPr id="17414" name="Text Box 5"/>
          <p:cNvSpPr txBox="1">
            <a:spLocks noChangeArrowheads="1"/>
          </p:cNvSpPr>
          <p:nvPr/>
        </p:nvSpPr>
        <p:spPr bwMode="auto">
          <a:xfrm>
            <a:off x="203200" y="2001838"/>
            <a:ext cx="3695700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457200" indent="-4572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lang="en-US" altLang="zh-HK" sz="1900">
                <a:solidFill>
                  <a:srgbClr val="FFFF00"/>
                </a:solidFill>
                <a:ea typeface="PMingLiU" panose="02020500000000000000" pitchFamily="18" charset="-120"/>
              </a:rPr>
              <a:t>object-space</a:t>
            </a:r>
          </a:p>
          <a:p>
            <a:pPr algn="ctr"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lang="en-US" altLang="zh-HK" sz="1900">
                <a:solidFill>
                  <a:srgbClr val="FFFF00"/>
                </a:solidFill>
                <a:ea typeface="PMingLiU" panose="02020500000000000000" pitchFamily="18" charset="-120"/>
              </a:rPr>
              <a:t>silhouettes</a:t>
            </a:r>
          </a:p>
        </p:txBody>
      </p:sp>
      <p:sp>
        <p:nvSpPr>
          <p:cNvPr id="17415" name="Line 6"/>
          <p:cNvSpPr>
            <a:spLocks noChangeShapeType="1"/>
          </p:cNvSpPr>
          <p:nvPr/>
        </p:nvSpPr>
        <p:spPr bwMode="auto">
          <a:xfrm>
            <a:off x="2151063" y="2827338"/>
            <a:ext cx="601662" cy="1973262"/>
          </a:xfrm>
          <a:prstGeom prst="line">
            <a:avLst/>
          </a:prstGeom>
          <a:noFill/>
          <a:ln w="28575">
            <a:solidFill>
              <a:srgbClr val="008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6" name="Line 7"/>
          <p:cNvSpPr>
            <a:spLocks noChangeShapeType="1"/>
          </p:cNvSpPr>
          <p:nvPr/>
        </p:nvSpPr>
        <p:spPr bwMode="auto">
          <a:xfrm>
            <a:off x="2159000" y="2825750"/>
            <a:ext cx="1444625" cy="1100138"/>
          </a:xfrm>
          <a:prstGeom prst="line">
            <a:avLst/>
          </a:prstGeom>
          <a:noFill/>
          <a:ln w="28575">
            <a:solidFill>
              <a:srgbClr val="008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7417" name="Picture 14" descr="C:\cygwin\home\ericchan\work\shadows\pubs\smoothie\slides\egsr-practice\slideImages\vissilEdgeObjectSpac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2065338"/>
            <a:ext cx="2322513" cy="2322512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8" name="Text Box 17"/>
          <p:cNvSpPr txBox="1">
            <a:spLocks noChangeArrowheads="1"/>
          </p:cNvSpPr>
          <p:nvPr/>
        </p:nvSpPr>
        <p:spPr bwMode="auto">
          <a:xfrm>
            <a:off x="6842125" y="4452938"/>
            <a:ext cx="1876425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1800">
                <a:ea typeface="PMingLiU" panose="02020500000000000000" pitchFamily="18" charset="-120"/>
              </a:rPr>
              <a:t>observer’s view</a:t>
            </a:r>
          </a:p>
        </p:txBody>
      </p:sp>
      <p:sp>
        <p:nvSpPr>
          <p:cNvPr id="17419" name="Text Box 18"/>
          <p:cNvSpPr txBox="1">
            <a:spLocks noChangeArrowheads="1"/>
          </p:cNvSpPr>
          <p:nvPr/>
        </p:nvSpPr>
        <p:spPr bwMode="auto">
          <a:xfrm>
            <a:off x="6400800" y="6176963"/>
            <a:ext cx="1819275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1900">
                <a:ea typeface="PMingLiU" panose="02020500000000000000" pitchFamily="18" charset="-120"/>
              </a:rPr>
              <a:t>light’s view</a:t>
            </a:r>
          </a:p>
        </p:txBody>
      </p:sp>
      <p:sp>
        <p:nvSpPr>
          <p:cNvPr id="17420" name="Oval 20"/>
          <p:cNvSpPr>
            <a:spLocks noChangeArrowheads="1"/>
          </p:cNvSpPr>
          <p:nvPr/>
        </p:nvSpPr>
        <p:spPr bwMode="auto">
          <a:xfrm>
            <a:off x="7531100" y="2133600"/>
            <a:ext cx="215900" cy="215900"/>
          </a:xfrm>
          <a:prstGeom prst="ellipse">
            <a:avLst/>
          </a:prstGeom>
          <a:solidFill>
            <a:srgbClr val="FFFF00"/>
          </a:solidFill>
          <a:ln w="12700">
            <a:solidFill>
              <a:srgbClr val="FFFF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HK" altLang="zh-HK" sz="1900">
              <a:ea typeface="PMingLiU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060619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3. Construct Smoothies</a:t>
            </a:r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5424488" cy="2173288"/>
          </a:xfrm>
        </p:spPr>
        <p:txBody>
          <a:bodyPr/>
          <a:lstStyle/>
          <a:p>
            <a:pPr>
              <a:defRPr/>
            </a:pPr>
            <a:r>
              <a:rPr lang="en-US"/>
              <a:t>Blocker only:</a:t>
            </a:r>
          </a:p>
        </p:txBody>
      </p:sp>
      <p:pic>
        <p:nvPicPr>
          <p:cNvPr id="18436" name="Picture 7" descr="C:\Documents and Settings\ericchan\Desktop\egsr-practice\images\step3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1890713"/>
            <a:ext cx="7315200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Text Box 8"/>
          <p:cNvSpPr txBox="1">
            <a:spLocks noChangeArrowheads="1"/>
          </p:cNvSpPr>
          <p:nvPr/>
        </p:nvSpPr>
        <p:spPr bwMode="auto">
          <a:xfrm>
            <a:off x="3219450" y="1908175"/>
            <a:ext cx="20510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2000" dirty="0">
                <a:solidFill>
                  <a:schemeClr val="bg1"/>
                </a:solidFill>
                <a:ea typeface="PMingLiU" panose="02020500000000000000" pitchFamily="18" charset="-120"/>
              </a:rPr>
              <a:t>silhouette vertex</a:t>
            </a:r>
          </a:p>
        </p:txBody>
      </p:sp>
      <p:sp>
        <p:nvSpPr>
          <p:cNvPr id="18438" name="Text Box 10"/>
          <p:cNvSpPr txBox="1">
            <a:spLocks noChangeArrowheads="1"/>
          </p:cNvSpPr>
          <p:nvPr/>
        </p:nvSpPr>
        <p:spPr bwMode="auto">
          <a:xfrm>
            <a:off x="4354513" y="2692400"/>
            <a:ext cx="205263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2000">
                <a:solidFill>
                  <a:schemeClr val="bg1"/>
                </a:solidFill>
                <a:ea typeface="PMingLiU" panose="02020500000000000000" pitchFamily="18" charset="-120"/>
              </a:rPr>
              <a:t>silhouette edges</a:t>
            </a:r>
          </a:p>
        </p:txBody>
      </p:sp>
      <p:sp>
        <p:nvSpPr>
          <p:cNvPr id="18439" name="Text Box 11"/>
          <p:cNvSpPr txBox="1">
            <a:spLocks noChangeArrowheads="1"/>
          </p:cNvSpPr>
          <p:nvPr/>
        </p:nvSpPr>
        <p:spPr bwMode="auto">
          <a:xfrm>
            <a:off x="5499100" y="6184900"/>
            <a:ext cx="21193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2000">
                <a:solidFill>
                  <a:schemeClr val="bg1"/>
                </a:solidFill>
                <a:ea typeface="PMingLiU" panose="02020500000000000000" pitchFamily="18" charset="-120"/>
              </a:rPr>
              <a:t>blocker exterior</a:t>
            </a:r>
          </a:p>
        </p:txBody>
      </p:sp>
      <p:pic>
        <p:nvPicPr>
          <p:cNvPr id="18440" name="Picture 18" descr="C:\cygwin\home\ericchan\work\shadows\pubs\smoothie\slides\egsr-practice\slideImages\vissilEdgeObjectSpac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2063750"/>
            <a:ext cx="2322513" cy="2322513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41" name="Oval 20"/>
          <p:cNvSpPr>
            <a:spLocks noChangeArrowheads="1"/>
          </p:cNvSpPr>
          <p:nvPr/>
        </p:nvSpPr>
        <p:spPr bwMode="auto">
          <a:xfrm>
            <a:off x="7531100" y="2133600"/>
            <a:ext cx="215900" cy="215900"/>
          </a:xfrm>
          <a:prstGeom prst="ellipse">
            <a:avLst/>
          </a:prstGeom>
          <a:solidFill>
            <a:srgbClr val="FFFF00"/>
          </a:solidFill>
          <a:ln w="12700">
            <a:solidFill>
              <a:srgbClr val="FFFF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HK" altLang="zh-HK" sz="1900">
              <a:ea typeface="PMingLiU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1716317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3. Construct Smoothies (cont.)</a:t>
            </a:r>
          </a:p>
        </p:txBody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5424488" cy="2173288"/>
          </a:xfrm>
        </p:spPr>
        <p:txBody>
          <a:bodyPr/>
          <a:lstStyle/>
          <a:p>
            <a:pPr>
              <a:defRPr/>
            </a:pPr>
            <a:r>
              <a:rPr lang="en-US"/>
              <a:t>Blocker + smoothies:</a:t>
            </a:r>
          </a:p>
        </p:txBody>
      </p:sp>
      <p:pic>
        <p:nvPicPr>
          <p:cNvPr id="19460" name="Picture 11" descr="C:\Documents and Settings\ericchan\Desktop\egsr-practice\images\step3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1890713"/>
            <a:ext cx="7315200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Text Box 12"/>
          <p:cNvSpPr txBox="1">
            <a:spLocks noChangeArrowheads="1"/>
          </p:cNvSpPr>
          <p:nvPr/>
        </p:nvSpPr>
        <p:spPr bwMode="auto">
          <a:xfrm>
            <a:off x="3219450" y="1908175"/>
            <a:ext cx="20510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2000" dirty="0">
                <a:solidFill>
                  <a:schemeClr val="bg1"/>
                </a:solidFill>
                <a:ea typeface="PMingLiU" panose="02020500000000000000" pitchFamily="18" charset="-120"/>
              </a:rPr>
              <a:t>silhouette vertex</a:t>
            </a:r>
          </a:p>
        </p:txBody>
      </p:sp>
      <p:sp>
        <p:nvSpPr>
          <p:cNvPr id="19462" name="Text Box 14"/>
          <p:cNvSpPr txBox="1">
            <a:spLocks noChangeArrowheads="1"/>
          </p:cNvSpPr>
          <p:nvPr/>
        </p:nvSpPr>
        <p:spPr bwMode="auto">
          <a:xfrm>
            <a:off x="4354513" y="2692400"/>
            <a:ext cx="205263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2000">
                <a:solidFill>
                  <a:schemeClr val="bg1"/>
                </a:solidFill>
                <a:ea typeface="PMingLiU" panose="02020500000000000000" pitchFamily="18" charset="-120"/>
              </a:rPr>
              <a:t>silhouette edges</a:t>
            </a:r>
          </a:p>
        </p:txBody>
      </p:sp>
      <p:sp>
        <p:nvSpPr>
          <p:cNvPr id="19463" name="Text Box 16"/>
          <p:cNvSpPr txBox="1">
            <a:spLocks noChangeArrowheads="1"/>
          </p:cNvSpPr>
          <p:nvPr/>
        </p:nvSpPr>
        <p:spPr bwMode="auto">
          <a:xfrm>
            <a:off x="469900" y="4722813"/>
            <a:ext cx="2260600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1900">
                <a:solidFill>
                  <a:schemeClr val="bg1"/>
                </a:solidFill>
                <a:ea typeface="PMingLiU" panose="02020500000000000000" pitchFamily="18" charset="-120"/>
              </a:rPr>
              <a:t>smoothie edge</a:t>
            </a:r>
          </a:p>
        </p:txBody>
      </p:sp>
      <p:sp>
        <p:nvSpPr>
          <p:cNvPr id="19464" name="Text Box 17"/>
          <p:cNvSpPr txBox="1">
            <a:spLocks noChangeArrowheads="1"/>
          </p:cNvSpPr>
          <p:nvPr/>
        </p:nvSpPr>
        <p:spPr bwMode="auto">
          <a:xfrm>
            <a:off x="469900" y="5676900"/>
            <a:ext cx="2525713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1900">
                <a:solidFill>
                  <a:schemeClr val="bg1"/>
                </a:solidFill>
                <a:ea typeface="PMingLiU" panose="02020500000000000000" pitchFamily="18" charset="-120"/>
              </a:rPr>
              <a:t>smoothie corner</a:t>
            </a:r>
          </a:p>
        </p:txBody>
      </p:sp>
      <p:sp>
        <p:nvSpPr>
          <p:cNvPr id="19465" name="Text Box 18"/>
          <p:cNvSpPr txBox="1">
            <a:spLocks noChangeArrowheads="1"/>
          </p:cNvSpPr>
          <p:nvPr/>
        </p:nvSpPr>
        <p:spPr bwMode="auto">
          <a:xfrm>
            <a:off x="2592388" y="3222625"/>
            <a:ext cx="2841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2000">
                <a:solidFill>
                  <a:schemeClr val="bg1"/>
                </a:solidFill>
                <a:ea typeface="PMingLiU" panose="02020500000000000000" pitchFamily="18" charset="-120"/>
              </a:rPr>
              <a:t>t</a:t>
            </a:r>
          </a:p>
        </p:txBody>
      </p:sp>
      <p:sp>
        <p:nvSpPr>
          <p:cNvPr id="19466" name="Text Box 19"/>
          <p:cNvSpPr txBox="1">
            <a:spLocks noChangeArrowheads="1"/>
          </p:cNvSpPr>
          <p:nvPr/>
        </p:nvSpPr>
        <p:spPr bwMode="auto">
          <a:xfrm>
            <a:off x="1804988" y="2100263"/>
            <a:ext cx="2841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2000">
                <a:solidFill>
                  <a:schemeClr val="bg1"/>
                </a:solidFill>
                <a:ea typeface="PMingLiU" panose="02020500000000000000" pitchFamily="18" charset="-120"/>
              </a:rPr>
              <a:t>t</a:t>
            </a:r>
          </a:p>
        </p:txBody>
      </p:sp>
      <p:sp>
        <p:nvSpPr>
          <p:cNvPr id="19467" name="Text Box 20"/>
          <p:cNvSpPr txBox="1">
            <a:spLocks noChangeArrowheads="1"/>
          </p:cNvSpPr>
          <p:nvPr/>
        </p:nvSpPr>
        <p:spPr bwMode="auto">
          <a:xfrm>
            <a:off x="5499100" y="6184900"/>
            <a:ext cx="21193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2000">
                <a:solidFill>
                  <a:schemeClr val="bg1"/>
                </a:solidFill>
                <a:ea typeface="PMingLiU" panose="02020500000000000000" pitchFamily="18" charset="-120"/>
              </a:rPr>
              <a:t>blocker exterior</a:t>
            </a:r>
          </a:p>
        </p:txBody>
      </p:sp>
      <p:pic>
        <p:nvPicPr>
          <p:cNvPr id="19468" name="Picture 21" descr="C:\cygwin\home\ericchan\work\shadows\pubs\smoothie\slides\egsr-practice\slideImages\visSmoothieObjectSpac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2065338"/>
            <a:ext cx="2322513" cy="2322512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69" name="Oval 23"/>
          <p:cNvSpPr>
            <a:spLocks noChangeArrowheads="1"/>
          </p:cNvSpPr>
          <p:nvPr/>
        </p:nvSpPr>
        <p:spPr bwMode="auto">
          <a:xfrm>
            <a:off x="7531100" y="2133600"/>
            <a:ext cx="215900" cy="215900"/>
          </a:xfrm>
          <a:prstGeom prst="ellipse">
            <a:avLst/>
          </a:prstGeom>
          <a:solidFill>
            <a:srgbClr val="FFFF00"/>
          </a:solidFill>
          <a:ln w="12700">
            <a:solidFill>
              <a:srgbClr val="FFFF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HK" altLang="zh-HK" sz="1900">
              <a:ea typeface="PMingLiU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3488581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82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265363"/>
            <a:ext cx="1971675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83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0" y="2265363"/>
            <a:ext cx="20955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84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850" y="2265363"/>
            <a:ext cx="2162175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86" name="Text Box 14"/>
          <p:cNvSpPr txBox="1">
            <a:spLocks noChangeArrowheads="1"/>
          </p:cNvSpPr>
          <p:nvPr/>
        </p:nvSpPr>
        <p:spPr bwMode="auto">
          <a:xfrm>
            <a:off x="704850" y="5541963"/>
            <a:ext cx="1162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宋体" pitchFamily="2" charset="-122"/>
                <a:cs typeface="+mn-cs"/>
              </a:rPr>
              <a:t>3 inches?</a:t>
            </a:r>
          </a:p>
        </p:txBody>
      </p:sp>
      <p:sp>
        <p:nvSpPr>
          <p:cNvPr id="105487" name="Text Box 15"/>
          <p:cNvSpPr txBox="1">
            <a:spLocks noChangeArrowheads="1"/>
          </p:cNvSpPr>
          <p:nvPr/>
        </p:nvSpPr>
        <p:spPr bwMode="auto">
          <a:xfrm>
            <a:off x="2990850" y="5541963"/>
            <a:ext cx="882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宋体" pitchFamily="2" charset="-122"/>
                <a:cs typeface="+mn-cs"/>
              </a:rPr>
              <a:t>1 foot?</a:t>
            </a:r>
          </a:p>
        </p:txBody>
      </p:sp>
      <p:sp>
        <p:nvSpPr>
          <p:cNvPr id="105488" name="Text Box 16"/>
          <p:cNvSpPr txBox="1">
            <a:spLocks noChangeArrowheads="1"/>
          </p:cNvSpPr>
          <p:nvPr/>
        </p:nvSpPr>
        <p:spPr bwMode="auto">
          <a:xfrm>
            <a:off x="5324475" y="5541963"/>
            <a:ext cx="882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宋体" pitchFamily="2" charset="-122"/>
                <a:cs typeface="+mn-cs"/>
              </a:rPr>
              <a:t>3 feet?</a:t>
            </a:r>
          </a:p>
        </p:txBody>
      </p:sp>
      <p:pic>
        <p:nvPicPr>
          <p:cNvPr id="105489" name="Picture 1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50" y="2260600"/>
            <a:ext cx="2076450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90" name="Text Box 18"/>
          <p:cNvSpPr txBox="1">
            <a:spLocks noChangeArrowheads="1"/>
          </p:cNvSpPr>
          <p:nvPr/>
        </p:nvSpPr>
        <p:spPr bwMode="auto">
          <a:xfrm>
            <a:off x="7027863" y="5537200"/>
            <a:ext cx="1584325" cy="38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宋体" pitchFamily="2" charset="-122"/>
                <a:cs typeface="+mn-cs"/>
              </a:rPr>
              <a:t>Stratosphere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762000"/>
            <a:ext cx="8382000" cy="838200"/>
          </a:xfrm>
        </p:spPr>
        <p:txBody>
          <a:bodyPr/>
          <a:lstStyle/>
          <a:p>
            <a:pPr>
              <a:defRPr/>
            </a:pPr>
            <a:r>
              <a:rPr lang="en-US" sz="4800" dirty="0" smtClean="0"/>
              <a:t>How high is the tennis player?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956359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5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5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5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5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5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5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5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5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5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5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5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5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5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5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5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5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86" grpId="0"/>
      <p:bldP spid="105487" grpId="0"/>
      <p:bldP spid="105488" grpId="0"/>
      <p:bldP spid="10549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3. Construct Smoothies (cont.)</a:t>
            </a:r>
          </a:p>
        </p:txBody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8915400" cy="1963738"/>
          </a:xfrm>
        </p:spPr>
        <p:txBody>
          <a:bodyPr/>
          <a:lstStyle/>
          <a:p>
            <a:pPr>
              <a:defRPr/>
            </a:pPr>
            <a:r>
              <a:rPr lang="en-US" u="sng" dirty="0"/>
              <a:t>Smoothie edges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are </a:t>
            </a:r>
            <a:r>
              <a:rPr lang="en-US" dirty="0"/>
              <a:t>rectangles in screen space </a:t>
            </a:r>
            <a:r>
              <a:rPr lang="en-US" dirty="0" smtClean="0"/>
              <a:t>with </a:t>
            </a:r>
            <a:r>
              <a:rPr lang="en-US" dirty="0"/>
              <a:t>a fixed width</a:t>
            </a:r>
          </a:p>
          <a:p>
            <a:pPr>
              <a:defRPr/>
            </a:pPr>
            <a:r>
              <a:rPr lang="en-US" u="sng" dirty="0"/>
              <a:t>Smoothie corners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connect </a:t>
            </a:r>
            <a:r>
              <a:rPr lang="en-US" dirty="0"/>
              <a:t>adjacent smoothie edges</a:t>
            </a:r>
          </a:p>
        </p:txBody>
      </p:sp>
      <p:graphicFrame>
        <p:nvGraphicFramePr>
          <p:cNvPr id="20484" name="Object 12"/>
          <p:cNvGraphicFramePr>
            <a:graphicFrameLocks noChangeAspect="1"/>
          </p:cNvGraphicFramePr>
          <p:nvPr/>
        </p:nvGraphicFramePr>
        <p:xfrm>
          <a:off x="5068888" y="3057525"/>
          <a:ext cx="3290887" cy="329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8" name="Image" r:id="rId4" imgW="7974603" imgH="7974603" progId="Photoshop.Image.7">
                  <p:embed/>
                </p:oleObj>
              </mc:Choice>
              <mc:Fallback>
                <p:oleObj name="Image" r:id="rId4" imgW="7974603" imgH="7974603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8888" y="3057525"/>
                        <a:ext cx="3290887" cy="3290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5" name="Line 13"/>
          <p:cNvSpPr>
            <a:spLocks noChangeShapeType="1"/>
          </p:cNvSpPr>
          <p:nvPr/>
        </p:nvSpPr>
        <p:spPr bwMode="auto">
          <a:xfrm>
            <a:off x="4308475" y="4660900"/>
            <a:ext cx="465138" cy="0"/>
          </a:xfrm>
          <a:prstGeom prst="line">
            <a:avLst/>
          </a:prstGeom>
          <a:noFill/>
          <a:ln w="57150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0486" name="Object 15"/>
          <p:cNvGraphicFramePr>
            <a:graphicFrameLocks noChangeAspect="1"/>
          </p:cNvGraphicFramePr>
          <p:nvPr/>
        </p:nvGraphicFramePr>
        <p:xfrm>
          <a:off x="695325" y="3057525"/>
          <a:ext cx="3289300" cy="328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9" name="Image" r:id="rId6" imgW="7974603" imgH="7974603" progId="Photoshop.Image.7">
                  <p:embed/>
                </p:oleObj>
              </mc:Choice>
              <mc:Fallback>
                <p:oleObj name="Image" r:id="rId6" imgW="7974603" imgH="7974603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325" y="3057525"/>
                        <a:ext cx="3289300" cy="328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7" name="Text Box 16"/>
          <p:cNvSpPr txBox="1">
            <a:spLocks noChangeArrowheads="1"/>
          </p:cNvSpPr>
          <p:nvPr/>
        </p:nvSpPr>
        <p:spPr bwMode="auto">
          <a:xfrm>
            <a:off x="1868488" y="3700463"/>
            <a:ext cx="2841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2000">
                <a:solidFill>
                  <a:schemeClr val="bg1"/>
                </a:solidFill>
                <a:ea typeface="PMingLiU" panose="02020500000000000000" pitchFamily="18" charset="-120"/>
              </a:rPr>
              <a:t>t</a:t>
            </a:r>
          </a:p>
        </p:txBody>
      </p:sp>
      <p:sp>
        <p:nvSpPr>
          <p:cNvPr id="20488" name="Text Box 17"/>
          <p:cNvSpPr txBox="1">
            <a:spLocks noChangeArrowheads="1"/>
          </p:cNvSpPr>
          <p:nvPr/>
        </p:nvSpPr>
        <p:spPr bwMode="auto">
          <a:xfrm>
            <a:off x="3195638" y="4730750"/>
            <a:ext cx="2841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2000">
                <a:solidFill>
                  <a:schemeClr val="bg1"/>
                </a:solidFill>
                <a:ea typeface="PMingLiU" panose="02020500000000000000" pitchFamily="18" charset="-120"/>
              </a:rPr>
              <a:t>t</a:t>
            </a:r>
          </a:p>
        </p:txBody>
      </p:sp>
      <p:sp>
        <p:nvSpPr>
          <p:cNvPr id="20489" name="Text Box 18"/>
          <p:cNvSpPr txBox="1">
            <a:spLocks noChangeArrowheads="1"/>
          </p:cNvSpPr>
          <p:nvPr/>
        </p:nvSpPr>
        <p:spPr bwMode="auto">
          <a:xfrm>
            <a:off x="1533525" y="6305550"/>
            <a:ext cx="1533525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1900">
                <a:ea typeface="PMingLiU" panose="02020500000000000000" pitchFamily="18" charset="-120"/>
              </a:rPr>
              <a:t>geometry</a:t>
            </a:r>
          </a:p>
        </p:txBody>
      </p:sp>
      <p:sp>
        <p:nvSpPr>
          <p:cNvPr id="20490" name="Text Box 19"/>
          <p:cNvSpPr txBox="1">
            <a:spLocks noChangeArrowheads="1"/>
          </p:cNvSpPr>
          <p:nvPr/>
        </p:nvSpPr>
        <p:spPr bwMode="auto">
          <a:xfrm>
            <a:off x="6130925" y="6305550"/>
            <a:ext cx="12573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1900">
                <a:ea typeface="PMingLiU" panose="02020500000000000000" pitchFamily="18" charset="-120"/>
              </a:rPr>
              <a:t>shading</a:t>
            </a:r>
          </a:p>
        </p:txBody>
      </p:sp>
    </p:spTree>
    <p:extLst>
      <p:ext uri="{BB962C8B-B14F-4D97-AF65-F5344CB8AC3E}">
        <p14:creationId xmlns:p14="http://schemas.microsoft.com/office/powerpoint/2010/main" val="140290623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0" descr="C:\Documents and Settings\ericchan\Desktop\egsr-practice\images\step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90713"/>
            <a:ext cx="7315200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2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4. Render Smoothies</a:t>
            </a:r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8905875" cy="534988"/>
          </a:xfrm>
        </p:spPr>
        <p:txBody>
          <a:bodyPr/>
          <a:lstStyle/>
          <a:p>
            <a:pPr>
              <a:defRPr/>
            </a:pPr>
            <a:r>
              <a:rPr lang="en-US" dirty="0"/>
              <a:t>Store depth and alpha values into </a:t>
            </a:r>
            <a:r>
              <a:rPr lang="en-US" u="sng" dirty="0"/>
              <a:t>smoothie buffer</a:t>
            </a:r>
          </a:p>
        </p:txBody>
      </p:sp>
      <p:sp>
        <p:nvSpPr>
          <p:cNvPr id="21509" name="Text Box 7"/>
          <p:cNvSpPr txBox="1">
            <a:spLocks noChangeArrowheads="1"/>
          </p:cNvSpPr>
          <p:nvPr/>
        </p:nvSpPr>
        <p:spPr bwMode="auto">
          <a:xfrm>
            <a:off x="1371600" y="2024063"/>
            <a:ext cx="2630488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1800" dirty="0">
                <a:ea typeface="PMingLiU" panose="02020500000000000000" pitchFamily="18" charset="-120"/>
              </a:rPr>
              <a:t>Smoothie Buffer (depth)</a:t>
            </a:r>
          </a:p>
        </p:txBody>
      </p:sp>
      <p:sp>
        <p:nvSpPr>
          <p:cNvPr id="21510" name="Text Box 8"/>
          <p:cNvSpPr txBox="1">
            <a:spLocks noChangeArrowheads="1"/>
          </p:cNvSpPr>
          <p:nvPr/>
        </p:nvSpPr>
        <p:spPr bwMode="auto">
          <a:xfrm>
            <a:off x="5065713" y="2024063"/>
            <a:ext cx="2735262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1800">
                <a:solidFill>
                  <a:schemeClr val="bg1"/>
                </a:solidFill>
                <a:ea typeface="PMingLiU" panose="02020500000000000000" pitchFamily="18" charset="-120"/>
              </a:rPr>
              <a:t>Smoothie Buffer (alpha)</a:t>
            </a:r>
          </a:p>
        </p:txBody>
      </p:sp>
      <p:sp>
        <p:nvSpPr>
          <p:cNvPr id="21511" name="Text Box 13"/>
          <p:cNvSpPr txBox="1">
            <a:spLocks noChangeArrowheads="1"/>
          </p:cNvSpPr>
          <p:nvPr/>
        </p:nvSpPr>
        <p:spPr bwMode="auto">
          <a:xfrm>
            <a:off x="6064250" y="6237288"/>
            <a:ext cx="21637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2000">
                <a:solidFill>
                  <a:schemeClr val="bg1"/>
                </a:solidFill>
                <a:ea typeface="PMingLiU" panose="02020500000000000000" pitchFamily="18" charset="-120"/>
              </a:rPr>
              <a:t>light’s viewpoint</a:t>
            </a:r>
          </a:p>
        </p:txBody>
      </p:sp>
    </p:spTree>
    <p:extLst>
      <p:ext uri="{BB962C8B-B14F-4D97-AF65-F5344CB8AC3E}">
        <p14:creationId xmlns:p14="http://schemas.microsoft.com/office/powerpoint/2010/main" val="984167920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5. Compute Shadows</a:t>
            </a:r>
          </a:p>
        </p:txBody>
      </p:sp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8077200" cy="2173288"/>
          </a:xfrm>
        </p:spPr>
        <p:txBody>
          <a:bodyPr/>
          <a:lstStyle/>
          <a:p>
            <a:pPr>
              <a:defRPr/>
            </a:pPr>
            <a:r>
              <a:rPr lang="en-US" dirty="0"/>
              <a:t>Compute intensity using depth comparisons</a:t>
            </a:r>
          </a:p>
        </p:txBody>
      </p:sp>
      <p:pic>
        <p:nvPicPr>
          <p:cNvPr id="22532" name="Picture 9" descr="C:\Documents and Settings\ericchan\Desktop\egsr-practice\images\step5blan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90713"/>
            <a:ext cx="7315200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533" name="Group 19"/>
          <p:cNvGrpSpPr>
            <a:grpSpLocks/>
          </p:cNvGrpSpPr>
          <p:nvPr/>
        </p:nvGrpSpPr>
        <p:grpSpPr bwMode="auto">
          <a:xfrm>
            <a:off x="1490663" y="2105025"/>
            <a:ext cx="5032375" cy="4125913"/>
            <a:chOff x="1219" y="1326"/>
            <a:chExt cx="3170" cy="2599"/>
          </a:xfrm>
        </p:grpSpPr>
        <p:sp>
          <p:nvSpPr>
            <p:cNvPr id="22537" name="Text Box 10"/>
            <p:cNvSpPr txBox="1">
              <a:spLocks noChangeArrowheads="1"/>
            </p:cNvSpPr>
            <p:nvPr/>
          </p:nvSpPr>
          <p:spPr bwMode="auto">
            <a:xfrm>
              <a:off x="1219" y="1946"/>
              <a:ext cx="80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Monotype Sorts"/>
                <a:buChar char="l"/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50000"/>
                <a:buFont typeface="Monotype Sorts"/>
                <a:buChar char="n"/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accent2"/>
                </a:buClr>
                <a:buChar char="–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HK" sz="2000">
                  <a:solidFill>
                    <a:schemeClr val="bg1"/>
                  </a:solidFill>
                  <a:ea typeface="PMingLiU" panose="02020500000000000000" pitchFamily="18" charset="-120"/>
                </a:rPr>
                <a:t>smoothie</a:t>
              </a:r>
            </a:p>
          </p:txBody>
        </p:sp>
        <p:sp>
          <p:nvSpPr>
            <p:cNvPr id="22538" name="Text Box 11"/>
            <p:cNvSpPr txBox="1">
              <a:spLocks noChangeArrowheads="1"/>
            </p:cNvSpPr>
            <p:nvPr/>
          </p:nvSpPr>
          <p:spPr bwMode="auto">
            <a:xfrm>
              <a:off x="3162" y="1326"/>
              <a:ext cx="99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Monotype Sorts"/>
                <a:buChar char="l"/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50000"/>
                <a:buFont typeface="Monotype Sorts"/>
                <a:buChar char="n"/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accent2"/>
                </a:buClr>
                <a:buChar char="–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HK" sz="2000">
                  <a:solidFill>
                    <a:schemeClr val="bg1"/>
                  </a:solidFill>
                  <a:ea typeface="PMingLiU" panose="02020500000000000000" pitchFamily="18" charset="-120"/>
                </a:rPr>
                <a:t>light source</a:t>
              </a:r>
            </a:p>
          </p:txBody>
        </p:sp>
        <p:sp>
          <p:nvSpPr>
            <p:cNvPr id="22539" name="Text Box 12"/>
            <p:cNvSpPr txBox="1">
              <a:spLocks noChangeArrowheads="1"/>
            </p:cNvSpPr>
            <p:nvPr/>
          </p:nvSpPr>
          <p:spPr bwMode="auto">
            <a:xfrm>
              <a:off x="3162" y="2670"/>
              <a:ext cx="6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Monotype Sorts"/>
                <a:buChar char="l"/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50000"/>
                <a:buFont typeface="Monotype Sorts"/>
                <a:buChar char="n"/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accent2"/>
                </a:buClr>
                <a:buChar char="–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HK" sz="2000">
                  <a:solidFill>
                    <a:schemeClr val="bg1"/>
                  </a:solidFill>
                  <a:ea typeface="PMingLiU" panose="02020500000000000000" pitchFamily="18" charset="-120"/>
                </a:rPr>
                <a:t>blocker</a:t>
              </a:r>
            </a:p>
          </p:txBody>
        </p:sp>
        <p:sp>
          <p:nvSpPr>
            <p:cNvPr id="22540" name="Text Box 13"/>
            <p:cNvSpPr txBox="1">
              <a:spLocks noChangeArrowheads="1"/>
            </p:cNvSpPr>
            <p:nvPr/>
          </p:nvSpPr>
          <p:spPr bwMode="auto">
            <a:xfrm>
              <a:off x="3647" y="3694"/>
              <a:ext cx="74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Monotype Sorts"/>
                <a:buChar char="l"/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50000"/>
                <a:buFont typeface="Monotype Sorts"/>
                <a:buChar char="n"/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accent2"/>
                </a:buClr>
                <a:buChar char="–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HK" sz="2000">
                  <a:solidFill>
                    <a:schemeClr val="bg1"/>
                  </a:solidFill>
                  <a:ea typeface="PMingLiU" panose="02020500000000000000" pitchFamily="18" charset="-120"/>
                </a:rPr>
                <a:t>receiver</a:t>
              </a:r>
            </a:p>
          </p:txBody>
        </p:sp>
      </p:grpSp>
      <p:pic>
        <p:nvPicPr>
          <p:cNvPr id="22534" name="Picture 23" descr="C:\cygwin\home\ericchan\work\shadows\pubs\smoothie\slides\egsr-practice\slideImages\visShadowMap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800" y="1727200"/>
            <a:ext cx="1435100" cy="1435100"/>
          </a:xfrm>
          <a:prstGeom prst="rect">
            <a:avLst/>
          </a:prstGeom>
          <a:noFill/>
          <a:ln w="25400">
            <a:solidFill>
              <a:srgbClr val="96969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5" name="Picture 24" descr="C:\cygwin\home\ericchan\work\shadows\pubs\smoothie\slides\egsr-practice\slideImages\visSmoothieBufferAlph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800" y="4800600"/>
            <a:ext cx="1435100" cy="1435100"/>
          </a:xfrm>
          <a:prstGeom prst="rect">
            <a:avLst/>
          </a:prstGeom>
          <a:noFill/>
          <a:ln w="25400">
            <a:solidFill>
              <a:srgbClr val="96969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6" name="Picture 25" descr="C:\cygwin\home\ericchan\work\shadows\pubs\smoothie\slides\egsr-practice\slideImages\visSmoothieBufferDepth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800" y="3263900"/>
            <a:ext cx="1435100" cy="1435100"/>
          </a:xfrm>
          <a:prstGeom prst="rect">
            <a:avLst/>
          </a:prstGeom>
          <a:noFill/>
          <a:ln w="25400">
            <a:solidFill>
              <a:srgbClr val="96969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558570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034" descr="C:\Documents and Settings\ericchan\Desktop\egsr-practice\images\step5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90713"/>
            <a:ext cx="7315200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85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5. Compute Shadows</a:t>
            </a:r>
          </a:p>
        </p:txBody>
      </p:sp>
      <p:sp>
        <p:nvSpPr>
          <p:cNvPr id="20685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7848600" cy="2173288"/>
          </a:xfrm>
        </p:spPr>
        <p:txBody>
          <a:bodyPr/>
          <a:lstStyle/>
          <a:p>
            <a:pPr>
              <a:defRPr/>
            </a:pPr>
            <a:r>
              <a:rPr lang="en-US" dirty="0"/>
              <a:t>Image sample behind blocker (intensity = 0)</a:t>
            </a:r>
          </a:p>
        </p:txBody>
      </p:sp>
      <p:sp>
        <p:nvSpPr>
          <p:cNvPr id="23557" name="Text Box 1030"/>
          <p:cNvSpPr txBox="1">
            <a:spLocks noChangeArrowheads="1"/>
          </p:cNvSpPr>
          <p:nvPr/>
        </p:nvSpPr>
        <p:spPr bwMode="auto">
          <a:xfrm>
            <a:off x="1490663" y="3089275"/>
            <a:ext cx="12747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2000">
                <a:solidFill>
                  <a:schemeClr val="bg1"/>
                </a:solidFill>
                <a:ea typeface="PMingLiU" panose="02020500000000000000" pitchFamily="18" charset="-120"/>
              </a:rPr>
              <a:t>smoothie</a:t>
            </a:r>
          </a:p>
        </p:txBody>
      </p:sp>
      <p:sp>
        <p:nvSpPr>
          <p:cNvPr id="23558" name="Text Box 1031"/>
          <p:cNvSpPr txBox="1">
            <a:spLocks noChangeArrowheads="1"/>
          </p:cNvSpPr>
          <p:nvPr/>
        </p:nvSpPr>
        <p:spPr bwMode="auto">
          <a:xfrm>
            <a:off x="4575175" y="2105025"/>
            <a:ext cx="1577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2000">
                <a:solidFill>
                  <a:schemeClr val="bg1"/>
                </a:solidFill>
                <a:ea typeface="PMingLiU" panose="02020500000000000000" pitchFamily="18" charset="-120"/>
              </a:rPr>
              <a:t>light source</a:t>
            </a:r>
          </a:p>
        </p:txBody>
      </p:sp>
      <p:sp>
        <p:nvSpPr>
          <p:cNvPr id="23559" name="Text Box 1032"/>
          <p:cNvSpPr txBox="1">
            <a:spLocks noChangeArrowheads="1"/>
          </p:cNvSpPr>
          <p:nvPr/>
        </p:nvSpPr>
        <p:spPr bwMode="auto">
          <a:xfrm>
            <a:off x="4575175" y="4238625"/>
            <a:ext cx="10747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2000">
                <a:solidFill>
                  <a:schemeClr val="bg1"/>
                </a:solidFill>
                <a:ea typeface="PMingLiU" panose="02020500000000000000" pitchFamily="18" charset="-120"/>
              </a:rPr>
              <a:t>blocker</a:t>
            </a:r>
          </a:p>
        </p:txBody>
      </p:sp>
      <p:sp>
        <p:nvSpPr>
          <p:cNvPr id="23560" name="Text Box 1033"/>
          <p:cNvSpPr txBox="1">
            <a:spLocks noChangeArrowheads="1"/>
          </p:cNvSpPr>
          <p:nvPr/>
        </p:nvSpPr>
        <p:spPr bwMode="auto">
          <a:xfrm>
            <a:off x="5345113" y="5864225"/>
            <a:ext cx="1177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2000">
                <a:solidFill>
                  <a:schemeClr val="bg1"/>
                </a:solidFill>
                <a:ea typeface="PMingLiU" panose="02020500000000000000" pitchFamily="18" charset="-120"/>
              </a:rPr>
              <a:t>receiver</a:t>
            </a:r>
          </a:p>
        </p:txBody>
      </p:sp>
      <p:sp>
        <p:nvSpPr>
          <p:cNvPr id="23561" name="Text Box 1035"/>
          <p:cNvSpPr txBox="1">
            <a:spLocks noChangeArrowheads="1"/>
          </p:cNvSpPr>
          <p:nvPr/>
        </p:nvSpPr>
        <p:spPr bwMode="auto">
          <a:xfrm>
            <a:off x="1192213" y="6081713"/>
            <a:ext cx="27654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2000">
                <a:solidFill>
                  <a:schemeClr val="bg1"/>
                </a:solidFill>
                <a:ea typeface="PMingLiU" panose="02020500000000000000" pitchFamily="18" charset="-120"/>
              </a:rPr>
              <a:t>completely in shadow</a:t>
            </a:r>
          </a:p>
        </p:txBody>
      </p:sp>
      <p:pic>
        <p:nvPicPr>
          <p:cNvPr id="23562" name="Picture 1041" descr="C:\cygwin\home\ericchan\work\shadows\pubs\smoothie\slides\egsr-practice\slideImages\visShadowMap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800" y="1727200"/>
            <a:ext cx="1435100" cy="1435100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3" name="Picture 1042" descr="C:\cygwin\home\ericchan\work\shadows\pubs\smoothie\slides\egsr-practice\slideImages\visSmoothieBufferAlph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800" y="4800600"/>
            <a:ext cx="1435100" cy="1435100"/>
          </a:xfrm>
          <a:prstGeom prst="rect">
            <a:avLst/>
          </a:prstGeom>
          <a:noFill/>
          <a:ln w="25400">
            <a:solidFill>
              <a:srgbClr val="96969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4" name="Picture 1043" descr="C:\cygwin\home\ericchan\work\shadows\pubs\smoothie\slides\egsr-practice\slideImages\visSmoothieBufferDepth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800" y="3263900"/>
            <a:ext cx="1435100" cy="1435100"/>
          </a:xfrm>
          <a:prstGeom prst="rect">
            <a:avLst/>
          </a:prstGeom>
          <a:noFill/>
          <a:ln w="25400">
            <a:solidFill>
              <a:srgbClr val="96969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565" name="Oval 1044"/>
          <p:cNvSpPr>
            <a:spLocks noChangeArrowheads="1"/>
          </p:cNvSpPr>
          <p:nvPr/>
        </p:nvSpPr>
        <p:spPr bwMode="auto">
          <a:xfrm>
            <a:off x="7743825" y="2771775"/>
            <a:ext cx="114300" cy="114300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HK" altLang="zh-HK" sz="1900">
              <a:ea typeface="PMingLiU" panose="02020500000000000000" pitchFamily="18" charset="-120"/>
            </a:endParaRPr>
          </a:p>
        </p:txBody>
      </p:sp>
      <p:sp>
        <p:nvSpPr>
          <p:cNvPr id="23566" name="Oval 1045"/>
          <p:cNvSpPr>
            <a:spLocks noChangeArrowheads="1"/>
          </p:cNvSpPr>
          <p:nvPr/>
        </p:nvSpPr>
        <p:spPr bwMode="auto">
          <a:xfrm>
            <a:off x="7743825" y="4305300"/>
            <a:ext cx="114300" cy="114300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HK" altLang="zh-HK" sz="1900">
              <a:ea typeface="PMingLiU" panose="02020500000000000000" pitchFamily="18" charset="-120"/>
            </a:endParaRPr>
          </a:p>
        </p:txBody>
      </p:sp>
      <p:sp>
        <p:nvSpPr>
          <p:cNvPr id="23567" name="Oval 1046"/>
          <p:cNvSpPr>
            <a:spLocks noChangeArrowheads="1"/>
          </p:cNvSpPr>
          <p:nvPr/>
        </p:nvSpPr>
        <p:spPr bwMode="auto">
          <a:xfrm>
            <a:off x="7743825" y="5848350"/>
            <a:ext cx="114300" cy="114300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HK" altLang="zh-HK" sz="1900">
              <a:ea typeface="PMingLiU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5619914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2" descr="C:\Documents and Settings\ericchan\Desktop\egsr-practice\images\step5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90713"/>
            <a:ext cx="7315200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78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5. Compute Shadows</a:t>
            </a:r>
          </a:p>
        </p:txBody>
      </p:sp>
      <p:sp>
        <p:nvSpPr>
          <p:cNvPr id="20787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8305800" cy="2173288"/>
          </a:xfrm>
        </p:spPr>
        <p:txBody>
          <a:bodyPr/>
          <a:lstStyle/>
          <a:p>
            <a:r>
              <a:rPr lang="en-US" altLang="zh-HK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Image sample behind smoothie (intensity = </a:t>
            </a:r>
            <a:r>
              <a:rPr lang="en-US" altLang="zh-HK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  <a:sym typeface="Symbol" panose="05050102010706020507" pitchFamily="18" charset="2"/>
              </a:rPr>
              <a:t></a:t>
            </a:r>
            <a:r>
              <a:rPr lang="en-US" altLang="zh-HK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)</a:t>
            </a:r>
          </a:p>
        </p:txBody>
      </p:sp>
      <p:sp>
        <p:nvSpPr>
          <p:cNvPr id="24581" name="Text Box 11"/>
          <p:cNvSpPr txBox="1">
            <a:spLocks noChangeArrowheads="1"/>
          </p:cNvSpPr>
          <p:nvPr/>
        </p:nvSpPr>
        <p:spPr bwMode="auto">
          <a:xfrm>
            <a:off x="1192213" y="6081713"/>
            <a:ext cx="24336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2000">
                <a:solidFill>
                  <a:schemeClr val="bg1"/>
                </a:solidFill>
                <a:ea typeface="PMingLiU" panose="02020500000000000000" pitchFamily="18" charset="-120"/>
              </a:rPr>
              <a:t>partially in shadow</a:t>
            </a:r>
          </a:p>
        </p:txBody>
      </p:sp>
      <p:sp>
        <p:nvSpPr>
          <p:cNvPr id="24582" name="Text Box 13"/>
          <p:cNvSpPr txBox="1">
            <a:spLocks noChangeArrowheads="1"/>
          </p:cNvSpPr>
          <p:nvPr/>
        </p:nvSpPr>
        <p:spPr bwMode="auto">
          <a:xfrm>
            <a:off x="1490663" y="3089275"/>
            <a:ext cx="12747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2000">
                <a:solidFill>
                  <a:schemeClr val="bg1"/>
                </a:solidFill>
                <a:ea typeface="PMingLiU" panose="02020500000000000000" pitchFamily="18" charset="-120"/>
              </a:rPr>
              <a:t>smoothie</a:t>
            </a:r>
          </a:p>
        </p:txBody>
      </p:sp>
      <p:sp>
        <p:nvSpPr>
          <p:cNvPr id="24583" name="Text Box 14"/>
          <p:cNvSpPr txBox="1">
            <a:spLocks noChangeArrowheads="1"/>
          </p:cNvSpPr>
          <p:nvPr/>
        </p:nvSpPr>
        <p:spPr bwMode="auto">
          <a:xfrm>
            <a:off x="4575175" y="2105025"/>
            <a:ext cx="1577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2000">
                <a:solidFill>
                  <a:schemeClr val="bg1"/>
                </a:solidFill>
                <a:ea typeface="PMingLiU" panose="02020500000000000000" pitchFamily="18" charset="-120"/>
              </a:rPr>
              <a:t>light source</a:t>
            </a:r>
          </a:p>
        </p:txBody>
      </p:sp>
      <p:sp>
        <p:nvSpPr>
          <p:cNvPr id="24584" name="Text Box 15"/>
          <p:cNvSpPr txBox="1">
            <a:spLocks noChangeArrowheads="1"/>
          </p:cNvSpPr>
          <p:nvPr/>
        </p:nvSpPr>
        <p:spPr bwMode="auto">
          <a:xfrm>
            <a:off x="4575175" y="4238625"/>
            <a:ext cx="10747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2000">
                <a:solidFill>
                  <a:schemeClr val="bg1"/>
                </a:solidFill>
                <a:ea typeface="PMingLiU" panose="02020500000000000000" pitchFamily="18" charset="-120"/>
              </a:rPr>
              <a:t>blocker</a:t>
            </a:r>
          </a:p>
        </p:txBody>
      </p:sp>
      <p:sp>
        <p:nvSpPr>
          <p:cNvPr id="24585" name="Text Box 16"/>
          <p:cNvSpPr txBox="1">
            <a:spLocks noChangeArrowheads="1"/>
          </p:cNvSpPr>
          <p:nvPr/>
        </p:nvSpPr>
        <p:spPr bwMode="auto">
          <a:xfrm>
            <a:off x="5345113" y="5864225"/>
            <a:ext cx="1177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2000">
                <a:solidFill>
                  <a:schemeClr val="bg1"/>
                </a:solidFill>
                <a:ea typeface="PMingLiU" panose="02020500000000000000" pitchFamily="18" charset="-120"/>
              </a:rPr>
              <a:t>receiver</a:t>
            </a:r>
          </a:p>
        </p:txBody>
      </p:sp>
      <p:pic>
        <p:nvPicPr>
          <p:cNvPr id="24586" name="Picture 21" descr="C:\cygwin\home\ericchan\work\shadows\pubs\smoothie\slides\egsr-practice\slideImages\visShadowMap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800" y="1727200"/>
            <a:ext cx="1435100" cy="1435100"/>
          </a:xfrm>
          <a:prstGeom prst="rect">
            <a:avLst/>
          </a:prstGeom>
          <a:noFill/>
          <a:ln w="25400">
            <a:solidFill>
              <a:srgbClr val="96969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7" name="Picture 22" descr="C:\cygwin\home\ericchan\work\shadows\pubs\smoothie\slides\egsr-practice\slideImages\visSmoothieBufferAlph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800" y="4800600"/>
            <a:ext cx="1435100" cy="1435100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8" name="Picture 23" descr="C:\cygwin\home\ericchan\work\shadows\pubs\smoothie\slides\egsr-practice\slideImages\visSmoothieBufferDepth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800" y="3263900"/>
            <a:ext cx="1435100" cy="1435100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89" name="Oval 24"/>
          <p:cNvSpPr>
            <a:spLocks noChangeArrowheads="1"/>
          </p:cNvSpPr>
          <p:nvPr/>
        </p:nvSpPr>
        <p:spPr bwMode="auto">
          <a:xfrm>
            <a:off x="7581900" y="4362450"/>
            <a:ext cx="114300" cy="114300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HK" altLang="zh-HK" sz="1900">
              <a:ea typeface="PMingLiU" panose="02020500000000000000" pitchFamily="18" charset="-120"/>
            </a:endParaRPr>
          </a:p>
        </p:txBody>
      </p:sp>
      <p:sp>
        <p:nvSpPr>
          <p:cNvPr id="24590" name="Oval 25"/>
          <p:cNvSpPr>
            <a:spLocks noChangeArrowheads="1"/>
          </p:cNvSpPr>
          <p:nvPr/>
        </p:nvSpPr>
        <p:spPr bwMode="auto">
          <a:xfrm>
            <a:off x="7581900" y="5915025"/>
            <a:ext cx="114300" cy="114300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HK" altLang="zh-HK" sz="1900">
              <a:ea typeface="PMingLiU" panose="02020500000000000000" pitchFamily="18" charset="-120"/>
            </a:endParaRPr>
          </a:p>
        </p:txBody>
      </p:sp>
      <p:sp>
        <p:nvSpPr>
          <p:cNvPr id="24591" name="Oval 26"/>
          <p:cNvSpPr>
            <a:spLocks noChangeArrowheads="1"/>
          </p:cNvSpPr>
          <p:nvPr/>
        </p:nvSpPr>
        <p:spPr bwMode="auto">
          <a:xfrm>
            <a:off x="7581900" y="2790825"/>
            <a:ext cx="114300" cy="114300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HK" altLang="zh-HK" sz="1900">
              <a:ea typeface="PMingLiU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31760192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2" descr="C:\Documents and Settings\ericchan\Desktop\egsr-practice\images\step5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90713"/>
            <a:ext cx="7315200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8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5. Compute Shadows</a:t>
            </a:r>
          </a:p>
        </p:txBody>
      </p:sp>
      <p:sp>
        <p:nvSpPr>
          <p:cNvPr id="20890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7467600" cy="2173288"/>
          </a:xfrm>
        </p:spPr>
        <p:txBody>
          <a:bodyPr/>
          <a:lstStyle/>
          <a:p>
            <a:pPr>
              <a:defRPr/>
            </a:pPr>
            <a:r>
              <a:rPr lang="en-US" dirty="0"/>
              <a:t>Image sample illuminated (intensity = 1)</a:t>
            </a:r>
          </a:p>
        </p:txBody>
      </p:sp>
      <p:sp>
        <p:nvSpPr>
          <p:cNvPr id="25605" name="Text Box 11"/>
          <p:cNvSpPr txBox="1">
            <a:spLocks noChangeArrowheads="1"/>
          </p:cNvSpPr>
          <p:nvPr/>
        </p:nvSpPr>
        <p:spPr bwMode="auto">
          <a:xfrm>
            <a:off x="1192213" y="6081713"/>
            <a:ext cx="15335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2000">
                <a:solidFill>
                  <a:schemeClr val="bg1"/>
                </a:solidFill>
                <a:ea typeface="PMingLiU" panose="02020500000000000000" pitchFamily="18" charset="-120"/>
              </a:rPr>
              <a:t>illuminated</a:t>
            </a:r>
          </a:p>
        </p:txBody>
      </p:sp>
      <p:sp>
        <p:nvSpPr>
          <p:cNvPr id="25606" name="Text Box 13"/>
          <p:cNvSpPr txBox="1">
            <a:spLocks noChangeArrowheads="1"/>
          </p:cNvSpPr>
          <p:nvPr/>
        </p:nvSpPr>
        <p:spPr bwMode="auto">
          <a:xfrm>
            <a:off x="1490663" y="3089275"/>
            <a:ext cx="12747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2000">
                <a:solidFill>
                  <a:schemeClr val="bg1"/>
                </a:solidFill>
                <a:ea typeface="PMingLiU" panose="02020500000000000000" pitchFamily="18" charset="-120"/>
              </a:rPr>
              <a:t>smoothie</a:t>
            </a:r>
          </a:p>
        </p:txBody>
      </p:sp>
      <p:sp>
        <p:nvSpPr>
          <p:cNvPr id="25607" name="Text Box 14"/>
          <p:cNvSpPr txBox="1">
            <a:spLocks noChangeArrowheads="1"/>
          </p:cNvSpPr>
          <p:nvPr/>
        </p:nvSpPr>
        <p:spPr bwMode="auto">
          <a:xfrm>
            <a:off x="4575175" y="2105025"/>
            <a:ext cx="1577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2000">
                <a:solidFill>
                  <a:schemeClr val="bg1"/>
                </a:solidFill>
                <a:ea typeface="PMingLiU" panose="02020500000000000000" pitchFamily="18" charset="-120"/>
              </a:rPr>
              <a:t>light source</a:t>
            </a:r>
          </a:p>
        </p:txBody>
      </p:sp>
      <p:sp>
        <p:nvSpPr>
          <p:cNvPr id="25608" name="Text Box 15"/>
          <p:cNvSpPr txBox="1">
            <a:spLocks noChangeArrowheads="1"/>
          </p:cNvSpPr>
          <p:nvPr/>
        </p:nvSpPr>
        <p:spPr bwMode="auto">
          <a:xfrm>
            <a:off x="4575175" y="4238625"/>
            <a:ext cx="10747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2000">
                <a:solidFill>
                  <a:schemeClr val="bg1"/>
                </a:solidFill>
                <a:ea typeface="PMingLiU" panose="02020500000000000000" pitchFamily="18" charset="-120"/>
              </a:rPr>
              <a:t>blocker</a:t>
            </a:r>
          </a:p>
        </p:txBody>
      </p:sp>
      <p:sp>
        <p:nvSpPr>
          <p:cNvPr id="25609" name="Text Box 16"/>
          <p:cNvSpPr txBox="1">
            <a:spLocks noChangeArrowheads="1"/>
          </p:cNvSpPr>
          <p:nvPr/>
        </p:nvSpPr>
        <p:spPr bwMode="auto">
          <a:xfrm>
            <a:off x="5345113" y="5864225"/>
            <a:ext cx="1177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2000">
                <a:solidFill>
                  <a:schemeClr val="bg1"/>
                </a:solidFill>
                <a:ea typeface="PMingLiU" panose="02020500000000000000" pitchFamily="18" charset="-120"/>
              </a:rPr>
              <a:t>receiver</a:t>
            </a:r>
          </a:p>
        </p:txBody>
      </p:sp>
      <p:pic>
        <p:nvPicPr>
          <p:cNvPr id="25610" name="Picture 17" descr="C:\cygwin\home\ericchan\work\shadows\pubs\smoothie\slides\egsr-practice\slideImages\visShadowMap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800" y="1727200"/>
            <a:ext cx="1435100" cy="1435100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1" name="Picture 18" descr="C:\cygwin\home\ericchan\work\shadows\pubs\smoothie\slides\egsr-practice\slideImages\visSmoothieBufferAlph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800" y="4800600"/>
            <a:ext cx="1435100" cy="1435100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2" name="Picture 19" descr="C:\cygwin\home\ericchan\work\shadows\pubs\smoothie\slides\egsr-practice\slideImages\visSmoothieBufferDepth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800" y="3263900"/>
            <a:ext cx="1435100" cy="1435100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13" name="Oval 20"/>
          <p:cNvSpPr>
            <a:spLocks noChangeArrowheads="1"/>
          </p:cNvSpPr>
          <p:nvPr/>
        </p:nvSpPr>
        <p:spPr bwMode="auto">
          <a:xfrm>
            <a:off x="7581900" y="2257425"/>
            <a:ext cx="114300" cy="114300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HK" altLang="zh-HK" sz="1900">
              <a:ea typeface="PMingLiU" panose="02020500000000000000" pitchFamily="18" charset="-120"/>
            </a:endParaRPr>
          </a:p>
        </p:txBody>
      </p:sp>
      <p:sp>
        <p:nvSpPr>
          <p:cNvPr id="25614" name="Oval 21"/>
          <p:cNvSpPr>
            <a:spLocks noChangeArrowheads="1"/>
          </p:cNvSpPr>
          <p:nvPr/>
        </p:nvSpPr>
        <p:spPr bwMode="auto">
          <a:xfrm>
            <a:off x="7581900" y="3771900"/>
            <a:ext cx="114300" cy="114300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HK" altLang="zh-HK" sz="1900">
              <a:ea typeface="PMingLiU" panose="02020500000000000000" pitchFamily="18" charset="-120"/>
            </a:endParaRPr>
          </a:p>
        </p:txBody>
      </p:sp>
      <p:sp>
        <p:nvSpPr>
          <p:cNvPr id="25615" name="Oval 22"/>
          <p:cNvSpPr>
            <a:spLocks noChangeArrowheads="1"/>
          </p:cNvSpPr>
          <p:nvPr/>
        </p:nvSpPr>
        <p:spPr bwMode="auto">
          <a:xfrm>
            <a:off x="7581900" y="5324475"/>
            <a:ext cx="114300" cy="114300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HK" altLang="zh-HK" sz="1900">
              <a:ea typeface="PMingLiU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0175831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Computing Alpha Values</a:t>
            </a:r>
          </a:p>
        </p:txBody>
      </p:sp>
      <p:sp>
        <p:nvSpPr>
          <p:cNvPr id="184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6629400" cy="1606550"/>
          </a:xfrm>
        </p:spPr>
        <p:txBody>
          <a:bodyPr/>
          <a:lstStyle/>
          <a:p>
            <a:pPr>
              <a:defRPr/>
            </a:pPr>
            <a:r>
              <a:rPr lang="en-US" dirty="0"/>
              <a:t>Intuition:</a:t>
            </a:r>
          </a:p>
          <a:p>
            <a:pPr>
              <a:defRPr/>
            </a:pPr>
            <a:r>
              <a:rPr lang="en-US" dirty="0"/>
              <a:t>Alpha defines penumbra shape</a:t>
            </a:r>
          </a:p>
          <a:p>
            <a:pPr>
              <a:defRPr/>
            </a:pPr>
            <a:r>
              <a:rPr lang="en-US" dirty="0"/>
              <a:t>Should vary with ratio </a:t>
            </a:r>
            <a:r>
              <a:rPr lang="en-US" b="1" dirty="0" err="1"/>
              <a:t>b/r</a:t>
            </a:r>
            <a:endParaRPr lang="en-US" b="1" dirty="0"/>
          </a:p>
        </p:txBody>
      </p:sp>
      <p:grpSp>
        <p:nvGrpSpPr>
          <p:cNvPr id="26628" name="Group 16"/>
          <p:cNvGrpSpPr>
            <a:grpSpLocks/>
          </p:cNvGrpSpPr>
          <p:nvPr/>
        </p:nvGrpSpPr>
        <p:grpSpPr bwMode="auto">
          <a:xfrm>
            <a:off x="1703388" y="3295650"/>
            <a:ext cx="5702300" cy="3387725"/>
            <a:chOff x="1073" y="2076"/>
            <a:chExt cx="3592" cy="2134"/>
          </a:xfrm>
        </p:grpSpPr>
        <p:graphicFrame>
          <p:nvGraphicFramePr>
            <p:cNvPr id="26629" name="Object 4"/>
            <p:cNvGraphicFramePr>
              <a:graphicFrameLocks noChangeAspect="1"/>
            </p:cNvGraphicFramePr>
            <p:nvPr/>
          </p:nvGraphicFramePr>
          <p:xfrm>
            <a:off x="1073" y="2076"/>
            <a:ext cx="3592" cy="21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4" name="Image" r:id="rId4" imgW="7911111" imgH="4698413" progId="Photoshop.Image.7">
                    <p:embed/>
                  </p:oleObj>
                </mc:Choice>
                <mc:Fallback>
                  <p:oleObj name="Image" r:id="rId4" imgW="7911111" imgH="4698413" progId="Photoshop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73" y="2076"/>
                          <a:ext cx="3592" cy="21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30" name="Text Box 10"/>
            <p:cNvSpPr txBox="1">
              <a:spLocks noChangeArrowheads="1"/>
            </p:cNvSpPr>
            <p:nvPr/>
          </p:nvSpPr>
          <p:spPr bwMode="auto">
            <a:xfrm>
              <a:off x="3122" y="3095"/>
              <a:ext cx="6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Monotype Sorts"/>
                <a:buChar char="l"/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50000"/>
                <a:buFont typeface="Monotype Sorts"/>
                <a:buChar char="n"/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accent2"/>
                </a:buClr>
                <a:buChar char="–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HK" sz="2000">
                  <a:solidFill>
                    <a:schemeClr val="bg1"/>
                  </a:solidFill>
                  <a:ea typeface="PMingLiU" panose="02020500000000000000" pitchFamily="18" charset="-120"/>
                </a:rPr>
                <a:t>blocker</a:t>
              </a:r>
            </a:p>
          </p:txBody>
        </p:sp>
        <p:sp>
          <p:nvSpPr>
            <p:cNvPr id="26631" name="Text Box 11"/>
            <p:cNvSpPr txBox="1">
              <a:spLocks noChangeArrowheads="1"/>
            </p:cNvSpPr>
            <p:nvPr/>
          </p:nvSpPr>
          <p:spPr bwMode="auto">
            <a:xfrm>
              <a:off x="3122" y="2404"/>
              <a:ext cx="95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Monotype Sorts"/>
                <a:buChar char="l"/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50000"/>
                <a:buFont typeface="Monotype Sorts"/>
                <a:buChar char="n"/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accent2"/>
                </a:buClr>
                <a:buChar char="–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HK" sz="2000">
                  <a:solidFill>
                    <a:schemeClr val="bg1"/>
                  </a:solidFill>
                  <a:ea typeface="PMingLiU" panose="02020500000000000000" pitchFamily="18" charset="-120"/>
                </a:rPr>
                <a:t>smoothie </a:t>
              </a:r>
              <a:r>
                <a:rPr lang="en-US" altLang="zh-HK" sz="2000">
                  <a:solidFill>
                    <a:schemeClr val="bg1"/>
                  </a:solidFill>
                  <a:ea typeface="PMingLiU" panose="02020500000000000000" pitchFamily="18" charset="-120"/>
                  <a:sym typeface="Symbol" panose="05050102010706020507" pitchFamily="18" charset="2"/>
                </a:rPr>
                <a:t></a:t>
              </a:r>
              <a:endParaRPr lang="en-US" altLang="zh-HK" sz="2000">
                <a:solidFill>
                  <a:schemeClr val="bg1"/>
                </a:solidFill>
                <a:ea typeface="PMingLiU" panose="02020500000000000000" pitchFamily="18" charset="-120"/>
              </a:endParaRPr>
            </a:p>
          </p:txBody>
        </p:sp>
        <p:sp>
          <p:nvSpPr>
            <p:cNvPr id="26632" name="Text Box 12"/>
            <p:cNvSpPr txBox="1">
              <a:spLocks noChangeArrowheads="1"/>
            </p:cNvSpPr>
            <p:nvPr/>
          </p:nvSpPr>
          <p:spPr bwMode="auto">
            <a:xfrm>
              <a:off x="3122" y="3749"/>
              <a:ext cx="74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Monotype Sorts"/>
                <a:buChar char="l"/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50000"/>
                <a:buFont typeface="Monotype Sorts"/>
                <a:buChar char="n"/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accent2"/>
                </a:buClr>
                <a:buChar char="–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HK" sz="2000">
                  <a:solidFill>
                    <a:schemeClr val="bg1"/>
                  </a:solidFill>
                  <a:ea typeface="PMingLiU" panose="02020500000000000000" pitchFamily="18" charset="-120"/>
                </a:rPr>
                <a:t>receiver</a:t>
              </a:r>
            </a:p>
          </p:txBody>
        </p:sp>
        <p:sp>
          <p:nvSpPr>
            <p:cNvPr id="26633" name="Text Box 13"/>
            <p:cNvSpPr txBox="1">
              <a:spLocks noChangeArrowheads="1"/>
            </p:cNvSpPr>
            <p:nvPr/>
          </p:nvSpPr>
          <p:spPr bwMode="auto">
            <a:xfrm>
              <a:off x="2858" y="2123"/>
              <a:ext cx="99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Monotype Sorts"/>
                <a:buChar char="l"/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50000"/>
                <a:buFont typeface="Monotype Sorts"/>
                <a:buChar char="n"/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accent2"/>
                </a:buClr>
                <a:buChar char="–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HK" sz="2000">
                  <a:solidFill>
                    <a:schemeClr val="bg1"/>
                  </a:solidFill>
                  <a:ea typeface="PMingLiU" panose="02020500000000000000" pitchFamily="18" charset="-120"/>
                </a:rPr>
                <a:t>light source</a:t>
              </a:r>
            </a:p>
          </p:txBody>
        </p:sp>
        <p:sp>
          <p:nvSpPr>
            <p:cNvPr id="26634" name="Text Box 14"/>
            <p:cNvSpPr txBox="1">
              <a:spLocks noChangeArrowheads="1"/>
            </p:cNvSpPr>
            <p:nvPr/>
          </p:nvSpPr>
          <p:spPr bwMode="auto">
            <a:xfrm>
              <a:off x="1772" y="2555"/>
              <a:ext cx="1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Monotype Sorts"/>
                <a:buChar char="l"/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50000"/>
                <a:buFont typeface="Monotype Sorts"/>
                <a:buChar char="n"/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accent2"/>
                </a:buClr>
                <a:buChar char="–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HK" sz="2000">
                  <a:solidFill>
                    <a:schemeClr val="bg1"/>
                  </a:solidFill>
                  <a:ea typeface="PMingLiU" panose="02020500000000000000" pitchFamily="18" charset="-120"/>
                </a:rPr>
                <a:t>r</a:t>
              </a:r>
            </a:p>
          </p:txBody>
        </p:sp>
        <p:sp>
          <p:nvSpPr>
            <p:cNvPr id="26635" name="Text Box 15"/>
            <p:cNvSpPr txBox="1">
              <a:spLocks noChangeArrowheads="1"/>
            </p:cNvSpPr>
            <p:nvPr/>
          </p:nvSpPr>
          <p:spPr bwMode="auto">
            <a:xfrm>
              <a:off x="2120" y="2561"/>
              <a:ext cx="20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Monotype Sorts"/>
                <a:buChar char="l"/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50000"/>
                <a:buFont typeface="Monotype Sorts"/>
                <a:buChar char="n"/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accent2"/>
                </a:buClr>
                <a:buChar char="–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HK" sz="2000">
                  <a:solidFill>
                    <a:schemeClr val="bg1"/>
                  </a:solidFill>
                  <a:ea typeface="PMingLiU" panose="02020500000000000000" pitchFamily="18" charset="-12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4842116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800" dirty="0"/>
              <a:t>Computing Alpha Values (cont.)</a:t>
            </a:r>
          </a:p>
        </p:txBody>
      </p:sp>
      <p:sp>
        <p:nvSpPr>
          <p:cNvPr id="21811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7367588" cy="1606550"/>
          </a:xfrm>
        </p:spPr>
        <p:txBody>
          <a:bodyPr/>
          <a:lstStyle/>
          <a:p>
            <a:pPr>
              <a:buFont typeface="Wingdings" panose="05000000000000000000" pitchFamily="2" charset="2"/>
              <a:buAutoNum type="arabicPeriod"/>
            </a:pPr>
            <a:r>
              <a:rPr lang="en-US" altLang="zh-HK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Linearly interpolate alpha</a:t>
            </a:r>
          </a:p>
          <a:p>
            <a:pPr>
              <a:buFont typeface="Wingdings" panose="05000000000000000000" pitchFamily="2" charset="2"/>
              <a:buAutoNum type="arabicPeriod"/>
            </a:pPr>
            <a:r>
              <a:rPr lang="en-US" altLang="zh-HK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Remap alpha at each pixel using ratio </a:t>
            </a:r>
            <a:r>
              <a:rPr lang="en-US" altLang="zh-HK" b="1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b/r</a:t>
            </a:r>
            <a:r>
              <a:rPr lang="en-US" altLang="zh-HK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:</a:t>
            </a:r>
          </a:p>
          <a:p>
            <a:endParaRPr lang="en-US" altLang="zh-HK" smtClean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27652" name="Text Box 1028"/>
          <p:cNvSpPr txBox="1">
            <a:spLocks noChangeArrowheads="1"/>
          </p:cNvSpPr>
          <p:nvPr/>
        </p:nvSpPr>
        <p:spPr bwMode="auto">
          <a:xfrm>
            <a:off x="3203575" y="2609850"/>
            <a:ext cx="1873250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1900">
                <a:ea typeface="PMingLiU" panose="02020500000000000000" pitchFamily="18" charset="-120"/>
                <a:sym typeface="Symbol" panose="05050102010706020507" pitchFamily="18" charset="2"/>
              </a:rPr>
              <a:t></a:t>
            </a:r>
            <a:r>
              <a:rPr lang="en-US" altLang="zh-HK" sz="1900">
                <a:ea typeface="PMingLiU" panose="02020500000000000000" pitchFamily="18" charset="-120"/>
              </a:rPr>
              <a:t>’ = </a:t>
            </a:r>
            <a:r>
              <a:rPr lang="en-US" altLang="zh-HK" sz="1900">
                <a:ea typeface="PMingLiU" panose="02020500000000000000" pitchFamily="18" charset="-120"/>
                <a:sym typeface="Symbol" panose="05050102010706020507" pitchFamily="18" charset="2"/>
              </a:rPr>
              <a:t></a:t>
            </a:r>
            <a:r>
              <a:rPr lang="en-US" altLang="zh-HK" sz="1900">
                <a:ea typeface="PMingLiU" panose="02020500000000000000" pitchFamily="18" charset="-120"/>
              </a:rPr>
              <a:t> / (1 – b/r)</a:t>
            </a:r>
          </a:p>
        </p:txBody>
      </p:sp>
      <p:graphicFrame>
        <p:nvGraphicFramePr>
          <p:cNvPr id="27653" name="Object 1035"/>
          <p:cNvGraphicFramePr>
            <a:graphicFrameLocks noChangeAspect="1"/>
          </p:cNvGraphicFramePr>
          <p:nvPr/>
        </p:nvGraphicFramePr>
        <p:xfrm>
          <a:off x="514350" y="3384550"/>
          <a:ext cx="2609850" cy="2627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4" name="Image" r:id="rId4" imgW="3669841" imgH="3695238" progId="Photoshop.Image.7">
                  <p:embed/>
                </p:oleObj>
              </mc:Choice>
              <mc:Fallback>
                <p:oleObj name="Image" r:id="rId4" imgW="3669841" imgH="3695238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" y="3384550"/>
                        <a:ext cx="2609850" cy="2627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4" name="Object 1036"/>
          <p:cNvGraphicFramePr>
            <a:graphicFrameLocks noChangeAspect="1"/>
          </p:cNvGraphicFramePr>
          <p:nvPr/>
        </p:nvGraphicFramePr>
        <p:xfrm>
          <a:off x="3321050" y="3384550"/>
          <a:ext cx="2609850" cy="2627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5" name="Image" r:id="rId6" imgW="3669841" imgH="3695238" progId="Photoshop.Image.7">
                  <p:embed/>
                </p:oleObj>
              </mc:Choice>
              <mc:Fallback>
                <p:oleObj name="Image" r:id="rId6" imgW="3669841" imgH="3695238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1050" y="3384550"/>
                        <a:ext cx="2609850" cy="2627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5" name="Object 1037"/>
          <p:cNvGraphicFramePr>
            <a:graphicFrameLocks noChangeAspect="1"/>
          </p:cNvGraphicFramePr>
          <p:nvPr/>
        </p:nvGraphicFramePr>
        <p:xfrm>
          <a:off x="6089650" y="3381375"/>
          <a:ext cx="2578100" cy="263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6" name="Image" r:id="rId8" imgW="3619048" imgH="3707937" progId="Photoshop.Image.7">
                  <p:embed/>
                </p:oleObj>
              </mc:Choice>
              <mc:Fallback>
                <p:oleObj name="Image" r:id="rId8" imgW="3619048" imgH="3707937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9650" y="3381375"/>
                        <a:ext cx="2578100" cy="263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6" name="Text Box 1038"/>
          <p:cNvSpPr txBox="1">
            <a:spLocks noChangeArrowheads="1"/>
          </p:cNvSpPr>
          <p:nvPr/>
        </p:nvSpPr>
        <p:spPr bwMode="auto">
          <a:xfrm>
            <a:off x="1085850" y="6056313"/>
            <a:ext cx="1536700" cy="4206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1900">
                <a:ea typeface="PMingLiU" panose="02020500000000000000" pitchFamily="18" charset="-120"/>
              </a:rPr>
              <a:t>original </a:t>
            </a:r>
            <a:r>
              <a:rPr lang="en-US" altLang="zh-HK" sz="1900">
                <a:ea typeface="PMingLiU" panose="02020500000000000000" pitchFamily="18" charset="-120"/>
                <a:sym typeface="Symbol" panose="05050102010706020507" pitchFamily="18" charset="2"/>
              </a:rPr>
              <a:t></a:t>
            </a:r>
            <a:endParaRPr lang="en-US" altLang="zh-HK" sz="1900">
              <a:ea typeface="PMingLiU" panose="02020500000000000000" pitchFamily="18" charset="-120"/>
            </a:endParaRPr>
          </a:p>
        </p:txBody>
      </p:sp>
      <p:sp>
        <p:nvSpPr>
          <p:cNvPr id="27657" name="Text Box 1039"/>
          <p:cNvSpPr txBox="1">
            <a:spLocks noChangeArrowheads="1"/>
          </p:cNvSpPr>
          <p:nvPr/>
        </p:nvSpPr>
        <p:spPr bwMode="auto">
          <a:xfrm>
            <a:off x="3702050" y="6056313"/>
            <a:ext cx="1903413" cy="4206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1900">
                <a:ea typeface="PMingLiU" panose="02020500000000000000" pitchFamily="18" charset="-120"/>
              </a:rPr>
              <a:t>remapped </a:t>
            </a:r>
            <a:r>
              <a:rPr lang="en-US" altLang="zh-HK" sz="1900">
                <a:ea typeface="PMingLiU" panose="02020500000000000000" pitchFamily="18" charset="-120"/>
                <a:sym typeface="Symbol" panose="05050102010706020507" pitchFamily="18" charset="2"/>
              </a:rPr>
              <a:t></a:t>
            </a:r>
            <a:endParaRPr lang="en-US" altLang="zh-HK" sz="1900">
              <a:ea typeface="PMingLiU" panose="02020500000000000000" pitchFamily="18" charset="-120"/>
            </a:endParaRPr>
          </a:p>
        </p:txBody>
      </p:sp>
      <p:sp>
        <p:nvSpPr>
          <p:cNvPr id="27658" name="Text Box 1040"/>
          <p:cNvSpPr txBox="1">
            <a:spLocks noChangeArrowheads="1"/>
          </p:cNvSpPr>
          <p:nvPr/>
        </p:nvSpPr>
        <p:spPr bwMode="auto">
          <a:xfrm>
            <a:off x="6877050" y="6056313"/>
            <a:ext cx="1011238" cy="4206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1900">
                <a:ea typeface="PMingLiU" panose="02020500000000000000" pitchFamily="18" charset="-120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239918359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800" dirty="0"/>
              <a:t>Multiple Blockers and Receivers</a:t>
            </a:r>
          </a:p>
        </p:txBody>
      </p:sp>
      <p:pic>
        <p:nvPicPr>
          <p:cNvPr id="28675" name="Picture 4" descr="C:\Documents and Settings\ericchan\Desktop\egsr-practice\images\overlapOvervie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850" y="1339850"/>
            <a:ext cx="5210175" cy="5210175"/>
          </a:xfrm>
          <a:prstGeom prst="rect">
            <a:avLst/>
          </a:prstGeom>
          <a:noFill/>
          <a:ln w="12700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3525047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Multiple Receivers</a:t>
            </a:r>
          </a:p>
        </p:txBody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5424488" cy="2173288"/>
          </a:xfrm>
        </p:spPr>
        <p:txBody>
          <a:bodyPr/>
          <a:lstStyle/>
          <a:p>
            <a:pPr>
              <a:defRPr/>
            </a:pPr>
            <a:r>
              <a:rPr lang="en-US"/>
              <a:t>      </a:t>
            </a:r>
          </a:p>
        </p:txBody>
      </p:sp>
      <p:pic>
        <p:nvPicPr>
          <p:cNvPr id="29700" name="Picture 7" descr="C:\Documents and Settings\ericchan\Desktop\egsr-practice\images\multipleReceivers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3" y="1120775"/>
            <a:ext cx="53340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Text Box 8"/>
          <p:cNvSpPr txBox="1">
            <a:spLocks noChangeArrowheads="1"/>
          </p:cNvSpPr>
          <p:nvPr/>
        </p:nvSpPr>
        <p:spPr bwMode="auto">
          <a:xfrm>
            <a:off x="552450" y="6030913"/>
            <a:ext cx="15462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2000">
                <a:solidFill>
                  <a:schemeClr val="bg1"/>
                </a:solidFill>
                <a:ea typeface="PMingLiU" panose="02020500000000000000" pitchFamily="18" charset="-120"/>
              </a:rPr>
              <a:t>light’s view</a:t>
            </a:r>
          </a:p>
        </p:txBody>
      </p:sp>
      <p:sp>
        <p:nvSpPr>
          <p:cNvPr id="29702" name="Line 9"/>
          <p:cNvSpPr>
            <a:spLocks noChangeShapeType="1"/>
          </p:cNvSpPr>
          <p:nvPr/>
        </p:nvSpPr>
        <p:spPr bwMode="auto">
          <a:xfrm flipH="1" flipV="1">
            <a:off x="4819650" y="2755900"/>
            <a:ext cx="1390650" cy="225425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3" name="Text Box 10"/>
          <p:cNvSpPr txBox="1">
            <a:spLocks noChangeArrowheads="1"/>
          </p:cNvSpPr>
          <p:nvPr/>
        </p:nvSpPr>
        <p:spPr bwMode="auto">
          <a:xfrm>
            <a:off x="6334125" y="2759075"/>
            <a:ext cx="1868488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1900">
                <a:ea typeface="PMingLiU" panose="02020500000000000000" pitchFamily="18" charset="-120"/>
              </a:rPr>
              <a:t>same thickness</a:t>
            </a:r>
          </a:p>
        </p:txBody>
      </p:sp>
      <p:sp>
        <p:nvSpPr>
          <p:cNvPr id="29704" name="Line 11"/>
          <p:cNvSpPr>
            <a:spLocks noChangeShapeType="1"/>
          </p:cNvSpPr>
          <p:nvPr/>
        </p:nvSpPr>
        <p:spPr bwMode="auto">
          <a:xfrm flipH="1">
            <a:off x="4730750" y="2984500"/>
            <a:ext cx="1476375" cy="1146175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5" name="Text Box 13"/>
          <p:cNvSpPr txBox="1">
            <a:spLocks noChangeArrowheads="1"/>
          </p:cNvSpPr>
          <p:nvPr/>
        </p:nvSpPr>
        <p:spPr bwMode="auto">
          <a:xfrm>
            <a:off x="5919788" y="1112838"/>
            <a:ext cx="3097212" cy="67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1000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zh-HK" sz="2000">
                <a:ea typeface="PMingLiU" panose="02020500000000000000" pitchFamily="18" charset="-120"/>
              </a:rPr>
              <a:t>Smoothie buffer</a:t>
            </a:r>
          </a:p>
          <a:p>
            <a:pPr eaLnBrk="1" hangingPunct="1">
              <a:spcBef>
                <a:spcPct val="1000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zh-HK" sz="2000">
                <a:ea typeface="PMingLiU" panose="02020500000000000000" pitchFamily="18" charset="-120"/>
              </a:rPr>
              <a:t>(linearly-interpolated </a:t>
            </a:r>
            <a:r>
              <a:rPr lang="en-US" altLang="zh-HK" sz="2000">
                <a:ea typeface="PMingLiU" panose="02020500000000000000" pitchFamily="18" charset="-120"/>
                <a:sym typeface="Symbol" panose="05050102010706020507" pitchFamily="18" charset="2"/>
              </a:rPr>
              <a:t></a:t>
            </a:r>
            <a:r>
              <a:rPr lang="en-US" altLang="zh-HK" sz="2000">
                <a:ea typeface="PMingLiU" panose="02020500000000000000" pitchFamily="18" charset="-120"/>
              </a:rPr>
              <a:t>)</a:t>
            </a:r>
          </a:p>
        </p:txBody>
      </p:sp>
      <p:sp>
        <p:nvSpPr>
          <p:cNvPr id="29706" name="Text Box 14"/>
          <p:cNvSpPr txBox="1">
            <a:spLocks noChangeArrowheads="1"/>
          </p:cNvSpPr>
          <p:nvPr/>
        </p:nvSpPr>
        <p:spPr bwMode="auto">
          <a:xfrm>
            <a:off x="1533525" y="1974850"/>
            <a:ext cx="363538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1900">
                <a:solidFill>
                  <a:schemeClr val="bg1"/>
                </a:solidFill>
                <a:ea typeface="PMingLiU" panose="02020500000000000000" pitchFamily="18" charset="-120"/>
              </a:rPr>
              <a:t>1</a:t>
            </a:r>
          </a:p>
        </p:txBody>
      </p:sp>
      <p:sp>
        <p:nvSpPr>
          <p:cNvPr id="29707" name="Text Box 15"/>
          <p:cNvSpPr txBox="1">
            <a:spLocks noChangeArrowheads="1"/>
          </p:cNvSpPr>
          <p:nvPr/>
        </p:nvSpPr>
        <p:spPr bwMode="auto">
          <a:xfrm>
            <a:off x="4518025" y="5073650"/>
            <a:ext cx="363538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1900">
                <a:solidFill>
                  <a:schemeClr val="bg1"/>
                </a:solidFill>
                <a:ea typeface="PMingLiU" panose="02020500000000000000" pitchFamily="18" charset="-12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4291427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8839200" cy="990600"/>
          </a:xfrm>
        </p:spPr>
        <p:txBody>
          <a:bodyPr/>
          <a:lstStyle/>
          <a:p>
            <a:pPr>
              <a:defRPr/>
            </a:pPr>
            <a:r>
              <a:rPr lang="en-US" altLang="zh-CN" sz="4000" dirty="0" smtClean="0">
                <a:ea typeface="宋体" pitchFamily="2" charset="-122"/>
              </a:rPr>
              <a:t>When should we NOT have shadows?</a:t>
            </a:r>
            <a:endParaRPr lang="en-US" altLang="zh-CN" sz="4000" dirty="0">
              <a:ea typeface="宋体" pitchFamily="2" charset="-122"/>
            </a:endParaRPr>
          </a:p>
        </p:txBody>
      </p:sp>
      <p:pic>
        <p:nvPicPr>
          <p:cNvPr id="174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963" y="990600"/>
            <a:ext cx="4606925" cy="574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43173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9" descr="C:\Documents and Settings\ericchan\Desktop\egsr-practice\images\multipleReceivers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1111250"/>
            <a:ext cx="5338762" cy="533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Multiple Receivers (cont.)</a:t>
            </a:r>
          </a:p>
        </p:txBody>
      </p:sp>
      <p:sp>
        <p:nvSpPr>
          <p:cNvPr id="30724" name="Line 6"/>
          <p:cNvSpPr>
            <a:spLocks noChangeShapeType="1"/>
          </p:cNvSpPr>
          <p:nvPr/>
        </p:nvSpPr>
        <p:spPr bwMode="auto">
          <a:xfrm flipH="1">
            <a:off x="4460875" y="2968625"/>
            <a:ext cx="1584325" cy="2032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5" name="Line 8"/>
          <p:cNvSpPr>
            <a:spLocks noChangeShapeType="1"/>
          </p:cNvSpPr>
          <p:nvPr/>
        </p:nvSpPr>
        <p:spPr bwMode="auto">
          <a:xfrm flipH="1">
            <a:off x="4337050" y="2984500"/>
            <a:ext cx="1666875" cy="1203325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6" name="Text Box 10"/>
          <p:cNvSpPr txBox="1">
            <a:spLocks noChangeArrowheads="1"/>
          </p:cNvSpPr>
          <p:nvPr/>
        </p:nvSpPr>
        <p:spPr bwMode="auto">
          <a:xfrm>
            <a:off x="552450" y="6030913"/>
            <a:ext cx="15462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2000">
                <a:solidFill>
                  <a:schemeClr val="bg1"/>
                </a:solidFill>
                <a:ea typeface="PMingLiU" panose="02020500000000000000" pitchFamily="18" charset="-120"/>
              </a:rPr>
              <a:t>light’s view</a:t>
            </a:r>
          </a:p>
        </p:txBody>
      </p:sp>
      <p:sp>
        <p:nvSpPr>
          <p:cNvPr id="215051" name="Rectangle 11"/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5424488" cy="2173288"/>
          </a:xfrm>
        </p:spPr>
        <p:txBody>
          <a:bodyPr/>
          <a:lstStyle/>
          <a:p>
            <a:pPr>
              <a:defRPr/>
            </a:pPr>
            <a:r>
              <a:rPr lang="en-US"/>
              <a:t>    </a:t>
            </a:r>
          </a:p>
        </p:txBody>
      </p:sp>
      <p:sp>
        <p:nvSpPr>
          <p:cNvPr id="30728" name="Text Box 12"/>
          <p:cNvSpPr txBox="1">
            <a:spLocks noChangeArrowheads="1"/>
          </p:cNvSpPr>
          <p:nvPr/>
        </p:nvSpPr>
        <p:spPr bwMode="auto">
          <a:xfrm>
            <a:off x="5919788" y="1112838"/>
            <a:ext cx="3097212" cy="67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1000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zh-HK" sz="2000">
                <a:ea typeface="PMingLiU" panose="02020500000000000000" pitchFamily="18" charset="-120"/>
              </a:rPr>
              <a:t>Smoothie buffer</a:t>
            </a:r>
          </a:p>
          <a:p>
            <a:pPr eaLnBrk="1" hangingPunct="1">
              <a:spcBef>
                <a:spcPct val="1000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zh-HK" sz="2000">
                <a:ea typeface="PMingLiU" panose="02020500000000000000" pitchFamily="18" charset="-120"/>
              </a:rPr>
              <a:t>(remapped </a:t>
            </a:r>
            <a:r>
              <a:rPr lang="en-US" altLang="zh-HK" sz="2000">
                <a:ea typeface="PMingLiU" panose="02020500000000000000" pitchFamily="18" charset="-120"/>
                <a:sym typeface="Symbol" panose="05050102010706020507" pitchFamily="18" charset="2"/>
              </a:rPr>
              <a:t></a:t>
            </a:r>
            <a:r>
              <a:rPr lang="en-US" altLang="zh-HK" sz="2000">
                <a:ea typeface="PMingLiU" panose="02020500000000000000" pitchFamily="18" charset="-120"/>
              </a:rPr>
              <a:t>)</a:t>
            </a:r>
          </a:p>
        </p:txBody>
      </p:sp>
      <p:sp>
        <p:nvSpPr>
          <p:cNvPr id="30729" name="Text Box 13"/>
          <p:cNvSpPr txBox="1">
            <a:spLocks noChangeArrowheads="1"/>
          </p:cNvSpPr>
          <p:nvPr/>
        </p:nvSpPr>
        <p:spPr bwMode="auto">
          <a:xfrm>
            <a:off x="6156325" y="2759075"/>
            <a:ext cx="2149475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1900">
                <a:ea typeface="PMingLiU" panose="02020500000000000000" pitchFamily="18" charset="-120"/>
              </a:rPr>
              <a:t>different thickness</a:t>
            </a:r>
          </a:p>
        </p:txBody>
      </p:sp>
      <p:sp>
        <p:nvSpPr>
          <p:cNvPr id="30730" name="Text Box 14"/>
          <p:cNvSpPr txBox="1">
            <a:spLocks noChangeArrowheads="1"/>
          </p:cNvSpPr>
          <p:nvPr/>
        </p:nvSpPr>
        <p:spPr bwMode="auto">
          <a:xfrm>
            <a:off x="1533525" y="1974850"/>
            <a:ext cx="363538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1900">
                <a:solidFill>
                  <a:schemeClr val="bg1"/>
                </a:solidFill>
                <a:ea typeface="PMingLiU" panose="02020500000000000000" pitchFamily="18" charset="-120"/>
              </a:rPr>
              <a:t>1</a:t>
            </a:r>
          </a:p>
        </p:txBody>
      </p:sp>
      <p:sp>
        <p:nvSpPr>
          <p:cNvPr id="30731" name="Text Box 15"/>
          <p:cNvSpPr txBox="1">
            <a:spLocks noChangeArrowheads="1"/>
          </p:cNvSpPr>
          <p:nvPr/>
        </p:nvSpPr>
        <p:spPr bwMode="auto">
          <a:xfrm>
            <a:off x="4518025" y="5073650"/>
            <a:ext cx="363538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1900">
                <a:solidFill>
                  <a:schemeClr val="bg1"/>
                </a:solidFill>
                <a:ea typeface="PMingLiU" panose="02020500000000000000" pitchFamily="18" charset="-12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20116873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9" descr="C:\Documents and Settings\ericchan\Desktop\egsr-practice\images\multipleReceivers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1123950"/>
            <a:ext cx="5338762" cy="5338763"/>
          </a:xfrm>
          <a:prstGeom prst="rect">
            <a:avLst/>
          </a:prstGeom>
          <a:noFill/>
          <a:ln w="12700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06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Multiple Receivers (cont.)</a:t>
            </a:r>
          </a:p>
        </p:txBody>
      </p:sp>
      <p:sp>
        <p:nvSpPr>
          <p:cNvPr id="31749" name="Line 6"/>
          <p:cNvSpPr>
            <a:spLocks noChangeShapeType="1"/>
          </p:cNvSpPr>
          <p:nvPr/>
        </p:nvSpPr>
        <p:spPr bwMode="auto">
          <a:xfrm flipH="1">
            <a:off x="2794000" y="2968625"/>
            <a:ext cx="3276600" cy="2159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0" name="Line 8"/>
          <p:cNvSpPr>
            <a:spLocks noChangeShapeType="1"/>
          </p:cNvSpPr>
          <p:nvPr/>
        </p:nvSpPr>
        <p:spPr bwMode="auto">
          <a:xfrm flipH="1">
            <a:off x="3482975" y="2971800"/>
            <a:ext cx="2584450" cy="1997075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1" name="Text Box 10"/>
          <p:cNvSpPr txBox="1">
            <a:spLocks noChangeArrowheads="1"/>
          </p:cNvSpPr>
          <p:nvPr/>
        </p:nvSpPr>
        <p:spPr bwMode="auto">
          <a:xfrm>
            <a:off x="5919788" y="1112838"/>
            <a:ext cx="30972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1000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zh-HK" sz="2000">
                <a:ea typeface="PMingLiU" panose="02020500000000000000" pitchFamily="18" charset="-120"/>
              </a:rPr>
              <a:t>Final image</a:t>
            </a:r>
          </a:p>
        </p:txBody>
      </p:sp>
      <p:sp>
        <p:nvSpPr>
          <p:cNvPr id="31752" name="Text Box 11"/>
          <p:cNvSpPr txBox="1">
            <a:spLocks noChangeArrowheads="1"/>
          </p:cNvSpPr>
          <p:nvPr/>
        </p:nvSpPr>
        <p:spPr bwMode="auto">
          <a:xfrm>
            <a:off x="552450" y="6030913"/>
            <a:ext cx="20605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2000">
                <a:ea typeface="PMingLiU" panose="02020500000000000000" pitchFamily="18" charset="-120"/>
              </a:rPr>
              <a:t>observer’s view</a:t>
            </a:r>
          </a:p>
        </p:txBody>
      </p:sp>
      <p:sp>
        <p:nvSpPr>
          <p:cNvPr id="31753" name="Text Box 12"/>
          <p:cNvSpPr txBox="1">
            <a:spLocks noChangeArrowheads="1"/>
          </p:cNvSpPr>
          <p:nvPr/>
        </p:nvSpPr>
        <p:spPr bwMode="auto">
          <a:xfrm>
            <a:off x="6156325" y="2759075"/>
            <a:ext cx="2149475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1900">
                <a:ea typeface="PMingLiU" panose="02020500000000000000" pitchFamily="18" charset="-120"/>
              </a:rPr>
              <a:t>different thickness</a:t>
            </a:r>
          </a:p>
        </p:txBody>
      </p:sp>
    </p:spTree>
    <p:extLst>
      <p:ext uri="{BB962C8B-B14F-4D97-AF65-F5344CB8AC3E}">
        <p14:creationId xmlns:p14="http://schemas.microsoft.com/office/powerpoint/2010/main" val="1756072886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Multiple Blockers</a:t>
            </a:r>
          </a:p>
        </p:txBody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7543800" cy="2173288"/>
          </a:xfrm>
        </p:spPr>
        <p:txBody>
          <a:bodyPr/>
          <a:lstStyle/>
          <a:p>
            <a:pPr>
              <a:defRPr/>
            </a:pPr>
            <a:r>
              <a:rPr lang="en-US" dirty="0"/>
              <a:t>What happens when smoothies overlap?</a:t>
            </a:r>
          </a:p>
        </p:txBody>
      </p:sp>
      <p:pic>
        <p:nvPicPr>
          <p:cNvPr id="32772" name="Picture 4" descr="C:\Documents and Settings\ericchan\Desktop\egsr-practice\images\overlapOvervie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850" y="1949450"/>
            <a:ext cx="4219575" cy="4219575"/>
          </a:xfrm>
          <a:prstGeom prst="rect">
            <a:avLst/>
          </a:prstGeom>
          <a:noFill/>
          <a:ln w="12700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3" name="Line 5"/>
          <p:cNvSpPr>
            <a:spLocks noChangeShapeType="1"/>
          </p:cNvSpPr>
          <p:nvPr/>
        </p:nvSpPr>
        <p:spPr bwMode="auto">
          <a:xfrm flipH="1" flipV="1">
            <a:off x="5257800" y="4956175"/>
            <a:ext cx="365125" cy="1374775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4533900" y="6359525"/>
            <a:ext cx="2651125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1900">
                <a:ea typeface="PMingLiU" panose="02020500000000000000" pitchFamily="18" charset="-120"/>
              </a:rPr>
              <a:t>smoothie overlap</a:t>
            </a:r>
          </a:p>
        </p:txBody>
      </p:sp>
    </p:spTree>
    <p:extLst>
      <p:ext uri="{BB962C8B-B14F-4D97-AF65-F5344CB8AC3E}">
        <p14:creationId xmlns:p14="http://schemas.microsoft.com/office/powerpoint/2010/main" val="1728960764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Multiple Blockers (cont.)</a:t>
            </a:r>
          </a:p>
        </p:txBody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6927850" cy="981075"/>
          </a:xfrm>
        </p:spPr>
        <p:txBody>
          <a:bodyPr/>
          <a:lstStyle/>
          <a:p>
            <a:pPr>
              <a:defRPr/>
            </a:pPr>
            <a:r>
              <a:rPr lang="en-US" u="sng" dirty="0"/>
              <a:t>Minimum blending</a:t>
            </a:r>
            <a:r>
              <a:rPr lang="en-US" dirty="0"/>
              <a:t>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just </a:t>
            </a:r>
            <a:r>
              <a:rPr lang="en-US" dirty="0"/>
              <a:t>keep minimum of alpha values</a:t>
            </a:r>
          </a:p>
        </p:txBody>
      </p:sp>
      <p:pic>
        <p:nvPicPr>
          <p:cNvPr id="33796" name="Picture 7" descr="C:\Documents and Settings\ericchan\Desktop\egsr-practice\images\overlapSmoothi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2232025"/>
            <a:ext cx="3838575" cy="3838575"/>
          </a:xfrm>
          <a:prstGeom prst="rect">
            <a:avLst/>
          </a:prstGeom>
          <a:noFill/>
          <a:ln w="12700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7" name="Picture 8" descr="C:\Documents and Settings\ericchan\Desktop\egsr-practice\images\overlapDali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32025"/>
            <a:ext cx="3838575" cy="3838575"/>
          </a:xfrm>
          <a:prstGeom prst="rect">
            <a:avLst/>
          </a:prstGeom>
          <a:noFill/>
          <a:ln w="12700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8" name="Text Box 9"/>
          <p:cNvSpPr txBox="1">
            <a:spLocks noChangeArrowheads="1"/>
          </p:cNvSpPr>
          <p:nvPr/>
        </p:nvSpPr>
        <p:spPr bwMode="auto">
          <a:xfrm>
            <a:off x="1695450" y="6223000"/>
            <a:ext cx="1490663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15000"/>
              </a:spcBef>
              <a:buClrTx/>
              <a:buSzTx/>
              <a:buFontTx/>
              <a:buNone/>
            </a:pPr>
            <a:r>
              <a:rPr lang="en-US" altLang="zh-HK" sz="1900">
                <a:ea typeface="PMingLiU" panose="02020500000000000000" pitchFamily="18" charset="-120"/>
              </a:rPr>
              <a:t>smoothie</a:t>
            </a:r>
          </a:p>
        </p:txBody>
      </p:sp>
      <p:sp>
        <p:nvSpPr>
          <p:cNvPr id="33799" name="Text Box 10"/>
          <p:cNvSpPr txBox="1">
            <a:spLocks noChangeArrowheads="1"/>
          </p:cNvSpPr>
          <p:nvPr/>
        </p:nvSpPr>
        <p:spPr bwMode="auto">
          <a:xfrm>
            <a:off x="6010275" y="6223000"/>
            <a:ext cx="1603375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1900">
                <a:ea typeface="PMingLiU" panose="02020500000000000000" pitchFamily="18" charset="-120"/>
              </a:rPr>
              <a:t>ray tracer</a:t>
            </a:r>
          </a:p>
        </p:txBody>
      </p:sp>
    </p:spTree>
    <p:extLst>
      <p:ext uri="{BB962C8B-B14F-4D97-AF65-F5344CB8AC3E}">
        <p14:creationId xmlns:p14="http://schemas.microsoft.com/office/powerpoint/2010/main" val="1564958661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19" descr="C:\Documents and Settings\ericchan\Desktop\egsr-practice\images\smoothie8_25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100" y="4232275"/>
            <a:ext cx="3940175" cy="216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18" descr="C:\Documents and Settings\ericchan\Desktop\egsr-practice\images\smoothie2_25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4232275"/>
            <a:ext cx="3940175" cy="216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17" descr="C:\Documents and Settings\ericchan\Desktop\egsr-practice\images\bicubic25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100" y="1247775"/>
            <a:ext cx="3940175" cy="216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6" descr="C:\Documents and Settings\ericchan\Desktop\egsr-practice\images\smap25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1247775"/>
            <a:ext cx="3940175" cy="216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Hiding Aliasing (256 x 256)</a:t>
            </a:r>
          </a:p>
        </p:txBody>
      </p:sp>
      <p:sp>
        <p:nvSpPr>
          <p:cNvPr id="34824" name="Text Box 8"/>
          <p:cNvSpPr txBox="1">
            <a:spLocks noChangeArrowheads="1"/>
          </p:cNvSpPr>
          <p:nvPr/>
        </p:nvSpPr>
        <p:spPr bwMode="auto">
          <a:xfrm>
            <a:off x="1470025" y="3408362"/>
            <a:ext cx="1571625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1900">
                <a:ea typeface="PMingLiU" panose="02020500000000000000" pitchFamily="18" charset="-120"/>
              </a:rPr>
              <a:t>shadow map</a:t>
            </a:r>
          </a:p>
        </p:txBody>
      </p:sp>
      <p:sp>
        <p:nvSpPr>
          <p:cNvPr id="34825" name="Text Box 9"/>
          <p:cNvSpPr txBox="1">
            <a:spLocks noChangeArrowheads="1"/>
          </p:cNvSpPr>
          <p:nvPr/>
        </p:nvSpPr>
        <p:spPr bwMode="auto">
          <a:xfrm>
            <a:off x="5775325" y="3408362"/>
            <a:ext cx="1474788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1900">
                <a:ea typeface="PMingLiU" panose="02020500000000000000" pitchFamily="18" charset="-120"/>
              </a:rPr>
              <a:t>bicubic filter</a:t>
            </a:r>
          </a:p>
        </p:txBody>
      </p:sp>
      <p:sp>
        <p:nvSpPr>
          <p:cNvPr id="34826" name="Text Box 10"/>
          <p:cNvSpPr txBox="1">
            <a:spLocks noChangeArrowheads="1"/>
          </p:cNvSpPr>
          <p:nvPr/>
        </p:nvSpPr>
        <p:spPr bwMode="auto">
          <a:xfrm>
            <a:off x="1000125" y="6397625"/>
            <a:ext cx="2228850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1900">
                <a:ea typeface="PMingLiU" panose="02020500000000000000" pitchFamily="18" charset="-120"/>
              </a:rPr>
              <a:t>smoothie (t = 0.02)</a:t>
            </a:r>
          </a:p>
        </p:txBody>
      </p:sp>
      <p:sp>
        <p:nvSpPr>
          <p:cNvPr id="34827" name="Text Box 11"/>
          <p:cNvSpPr txBox="1">
            <a:spLocks noChangeArrowheads="1"/>
          </p:cNvSpPr>
          <p:nvPr/>
        </p:nvSpPr>
        <p:spPr bwMode="auto">
          <a:xfrm>
            <a:off x="5305425" y="6397625"/>
            <a:ext cx="2228850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1900">
                <a:ea typeface="PMingLiU" panose="02020500000000000000" pitchFamily="18" charset="-120"/>
              </a:rPr>
              <a:t>smoothie (t = 0.08)</a:t>
            </a:r>
          </a:p>
        </p:txBody>
      </p:sp>
      <p:sp>
        <p:nvSpPr>
          <p:cNvPr id="34828" name="Text Box 12"/>
          <p:cNvSpPr txBox="1">
            <a:spLocks noChangeArrowheads="1"/>
          </p:cNvSpPr>
          <p:nvPr/>
        </p:nvSpPr>
        <p:spPr bwMode="auto">
          <a:xfrm>
            <a:off x="571500" y="2897187"/>
            <a:ext cx="849313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1900" dirty="0">
                <a:solidFill>
                  <a:schemeClr val="bg1"/>
                </a:solidFill>
                <a:ea typeface="PMingLiU" panose="02020500000000000000" pitchFamily="18" charset="-120"/>
              </a:rPr>
              <a:t>16 </a:t>
            </a:r>
            <a:r>
              <a:rPr lang="en-US" altLang="zh-HK" sz="1900" dirty="0" err="1">
                <a:solidFill>
                  <a:schemeClr val="bg1"/>
                </a:solidFill>
                <a:ea typeface="PMingLiU" panose="02020500000000000000" pitchFamily="18" charset="-120"/>
              </a:rPr>
              <a:t>ms</a:t>
            </a:r>
            <a:endParaRPr lang="en-US" altLang="zh-HK" sz="1900" dirty="0">
              <a:solidFill>
                <a:schemeClr val="bg1"/>
              </a:solidFill>
              <a:ea typeface="PMingLiU" panose="02020500000000000000" pitchFamily="18" charset="-120"/>
            </a:endParaRPr>
          </a:p>
        </p:txBody>
      </p:sp>
      <p:sp>
        <p:nvSpPr>
          <p:cNvPr id="34829" name="Text Box 13"/>
          <p:cNvSpPr txBox="1">
            <a:spLocks noChangeArrowheads="1"/>
          </p:cNvSpPr>
          <p:nvPr/>
        </p:nvSpPr>
        <p:spPr bwMode="auto">
          <a:xfrm>
            <a:off x="4791075" y="2897187"/>
            <a:ext cx="985838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1900">
                <a:solidFill>
                  <a:schemeClr val="bg1"/>
                </a:solidFill>
                <a:ea typeface="PMingLiU" panose="02020500000000000000" pitchFamily="18" charset="-120"/>
              </a:rPr>
              <a:t>129 ms</a:t>
            </a:r>
          </a:p>
        </p:txBody>
      </p:sp>
      <p:sp>
        <p:nvSpPr>
          <p:cNvPr id="34830" name="Text Box 14"/>
          <p:cNvSpPr txBox="1">
            <a:spLocks noChangeArrowheads="1"/>
          </p:cNvSpPr>
          <p:nvPr/>
        </p:nvSpPr>
        <p:spPr bwMode="auto">
          <a:xfrm>
            <a:off x="571500" y="5919787"/>
            <a:ext cx="849313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1900">
                <a:solidFill>
                  <a:schemeClr val="bg1"/>
                </a:solidFill>
                <a:ea typeface="PMingLiU" panose="02020500000000000000" pitchFamily="18" charset="-120"/>
              </a:rPr>
              <a:t>19 ms</a:t>
            </a:r>
          </a:p>
        </p:txBody>
      </p:sp>
      <p:sp>
        <p:nvSpPr>
          <p:cNvPr id="34831" name="Text Box 15"/>
          <p:cNvSpPr txBox="1">
            <a:spLocks noChangeArrowheads="1"/>
          </p:cNvSpPr>
          <p:nvPr/>
        </p:nvSpPr>
        <p:spPr bwMode="auto">
          <a:xfrm>
            <a:off x="4791075" y="5919787"/>
            <a:ext cx="849313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1900">
                <a:solidFill>
                  <a:schemeClr val="bg1"/>
                </a:solidFill>
                <a:ea typeface="PMingLiU" panose="02020500000000000000" pitchFamily="18" charset="-120"/>
              </a:rPr>
              <a:t>19 ms</a:t>
            </a:r>
          </a:p>
        </p:txBody>
      </p:sp>
    </p:spTree>
    <p:extLst>
      <p:ext uri="{BB962C8B-B14F-4D97-AF65-F5344CB8AC3E}">
        <p14:creationId xmlns:p14="http://schemas.microsoft.com/office/powerpoint/2010/main" val="1498951901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0" descr="C:\Documents and Settings\ericchan\Desktop\egsr-practice\images\smoothie8_102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100" y="4195763"/>
            <a:ext cx="3940175" cy="216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19" descr="C:\Documents and Settings\ericchan\Desktop\egsr-practice\images\smoothie2_102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4195763"/>
            <a:ext cx="3940175" cy="216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Picture 17" descr="C:\Documents and Settings\ericchan\Desktop\egsr-practice\images\bicubic102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100" y="1211263"/>
            <a:ext cx="3940175" cy="216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Picture 16" descr="C:\Documents and Settings\ericchan\Desktop\egsr-practice\images\smap102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1211263"/>
            <a:ext cx="3940175" cy="216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Hiding Aliasing (1024 x 1024)</a:t>
            </a:r>
          </a:p>
        </p:txBody>
      </p:sp>
      <p:sp>
        <p:nvSpPr>
          <p:cNvPr id="35848" name="Text Box 8"/>
          <p:cNvSpPr txBox="1">
            <a:spLocks noChangeArrowheads="1"/>
          </p:cNvSpPr>
          <p:nvPr/>
        </p:nvSpPr>
        <p:spPr bwMode="auto">
          <a:xfrm>
            <a:off x="1470025" y="3371850"/>
            <a:ext cx="1939925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1900">
                <a:ea typeface="PMingLiU" panose="02020500000000000000" pitchFamily="18" charset="-120"/>
              </a:rPr>
              <a:t>shadow map</a:t>
            </a:r>
          </a:p>
        </p:txBody>
      </p:sp>
      <p:sp>
        <p:nvSpPr>
          <p:cNvPr id="35849" name="Text Box 9"/>
          <p:cNvSpPr txBox="1">
            <a:spLocks noChangeArrowheads="1"/>
          </p:cNvSpPr>
          <p:nvPr/>
        </p:nvSpPr>
        <p:spPr bwMode="auto">
          <a:xfrm>
            <a:off x="5775325" y="3371850"/>
            <a:ext cx="2022475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1900">
                <a:ea typeface="PMingLiU" panose="02020500000000000000" pitchFamily="18" charset="-120"/>
              </a:rPr>
              <a:t>bicubic filter</a:t>
            </a:r>
          </a:p>
        </p:txBody>
      </p:sp>
      <p:sp>
        <p:nvSpPr>
          <p:cNvPr id="35850" name="Text Box 10"/>
          <p:cNvSpPr txBox="1">
            <a:spLocks noChangeArrowheads="1"/>
          </p:cNvSpPr>
          <p:nvPr/>
        </p:nvSpPr>
        <p:spPr bwMode="auto">
          <a:xfrm>
            <a:off x="1000125" y="6361113"/>
            <a:ext cx="2228850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1900">
                <a:ea typeface="PMingLiU" panose="02020500000000000000" pitchFamily="18" charset="-120"/>
              </a:rPr>
              <a:t>smoothie (t = 0.02)</a:t>
            </a:r>
          </a:p>
        </p:txBody>
      </p:sp>
      <p:sp>
        <p:nvSpPr>
          <p:cNvPr id="35851" name="Text Box 11"/>
          <p:cNvSpPr txBox="1">
            <a:spLocks noChangeArrowheads="1"/>
          </p:cNvSpPr>
          <p:nvPr/>
        </p:nvSpPr>
        <p:spPr bwMode="auto">
          <a:xfrm>
            <a:off x="5305425" y="6361113"/>
            <a:ext cx="2228850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1900">
                <a:ea typeface="PMingLiU" panose="02020500000000000000" pitchFamily="18" charset="-120"/>
              </a:rPr>
              <a:t>smoothie (t = 0.08)</a:t>
            </a:r>
          </a:p>
        </p:txBody>
      </p:sp>
      <p:sp>
        <p:nvSpPr>
          <p:cNvPr id="35852" name="Text Box 12"/>
          <p:cNvSpPr txBox="1">
            <a:spLocks noChangeArrowheads="1"/>
          </p:cNvSpPr>
          <p:nvPr/>
        </p:nvSpPr>
        <p:spPr bwMode="auto">
          <a:xfrm>
            <a:off x="571500" y="2860675"/>
            <a:ext cx="849313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1900" dirty="0">
                <a:solidFill>
                  <a:schemeClr val="bg1"/>
                </a:solidFill>
                <a:ea typeface="PMingLiU" panose="02020500000000000000" pitchFamily="18" charset="-120"/>
              </a:rPr>
              <a:t>17 </a:t>
            </a:r>
            <a:r>
              <a:rPr lang="en-US" altLang="zh-HK" sz="1900" dirty="0" err="1">
                <a:solidFill>
                  <a:schemeClr val="bg1"/>
                </a:solidFill>
                <a:ea typeface="PMingLiU" panose="02020500000000000000" pitchFamily="18" charset="-120"/>
              </a:rPr>
              <a:t>ms</a:t>
            </a:r>
            <a:endParaRPr lang="en-US" altLang="zh-HK" sz="1900" dirty="0">
              <a:solidFill>
                <a:schemeClr val="bg1"/>
              </a:solidFill>
              <a:ea typeface="PMingLiU" panose="02020500000000000000" pitchFamily="18" charset="-120"/>
            </a:endParaRPr>
          </a:p>
        </p:txBody>
      </p:sp>
      <p:sp>
        <p:nvSpPr>
          <p:cNvPr id="35853" name="Text Box 13"/>
          <p:cNvSpPr txBox="1">
            <a:spLocks noChangeArrowheads="1"/>
          </p:cNvSpPr>
          <p:nvPr/>
        </p:nvSpPr>
        <p:spPr bwMode="auto">
          <a:xfrm>
            <a:off x="4791075" y="2860675"/>
            <a:ext cx="985838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1900" dirty="0">
                <a:solidFill>
                  <a:schemeClr val="bg1"/>
                </a:solidFill>
                <a:ea typeface="PMingLiU" panose="02020500000000000000" pitchFamily="18" charset="-120"/>
              </a:rPr>
              <a:t>142 </a:t>
            </a:r>
            <a:r>
              <a:rPr lang="en-US" altLang="zh-HK" sz="1900" dirty="0" err="1">
                <a:solidFill>
                  <a:schemeClr val="bg1"/>
                </a:solidFill>
                <a:ea typeface="PMingLiU" panose="02020500000000000000" pitchFamily="18" charset="-120"/>
              </a:rPr>
              <a:t>ms</a:t>
            </a:r>
            <a:endParaRPr lang="en-US" altLang="zh-HK" sz="1900" dirty="0">
              <a:solidFill>
                <a:schemeClr val="bg1"/>
              </a:solidFill>
              <a:ea typeface="PMingLiU" panose="02020500000000000000" pitchFamily="18" charset="-120"/>
            </a:endParaRPr>
          </a:p>
        </p:txBody>
      </p:sp>
      <p:sp>
        <p:nvSpPr>
          <p:cNvPr id="35854" name="Text Box 14"/>
          <p:cNvSpPr txBox="1">
            <a:spLocks noChangeArrowheads="1"/>
          </p:cNvSpPr>
          <p:nvPr/>
        </p:nvSpPr>
        <p:spPr bwMode="auto">
          <a:xfrm>
            <a:off x="571500" y="5883275"/>
            <a:ext cx="849313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1900" dirty="0">
                <a:solidFill>
                  <a:schemeClr val="bg1"/>
                </a:solidFill>
                <a:ea typeface="PMingLiU" panose="02020500000000000000" pitchFamily="18" charset="-120"/>
              </a:rPr>
              <a:t>22 </a:t>
            </a:r>
            <a:r>
              <a:rPr lang="en-US" altLang="zh-HK" sz="1900" dirty="0" err="1">
                <a:solidFill>
                  <a:schemeClr val="bg1"/>
                </a:solidFill>
                <a:ea typeface="PMingLiU" panose="02020500000000000000" pitchFamily="18" charset="-120"/>
              </a:rPr>
              <a:t>ms</a:t>
            </a:r>
            <a:endParaRPr lang="en-US" altLang="zh-HK" sz="1900" dirty="0">
              <a:solidFill>
                <a:schemeClr val="bg1"/>
              </a:solidFill>
              <a:ea typeface="PMingLiU" panose="02020500000000000000" pitchFamily="18" charset="-120"/>
            </a:endParaRPr>
          </a:p>
        </p:txBody>
      </p:sp>
      <p:sp>
        <p:nvSpPr>
          <p:cNvPr id="35855" name="Text Box 15"/>
          <p:cNvSpPr txBox="1">
            <a:spLocks noChangeArrowheads="1"/>
          </p:cNvSpPr>
          <p:nvPr/>
        </p:nvSpPr>
        <p:spPr bwMode="auto">
          <a:xfrm>
            <a:off x="4791075" y="5883275"/>
            <a:ext cx="849313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1900" dirty="0">
                <a:solidFill>
                  <a:schemeClr val="bg1"/>
                </a:solidFill>
                <a:ea typeface="PMingLiU" panose="02020500000000000000" pitchFamily="18" charset="-120"/>
              </a:rPr>
              <a:t>24 </a:t>
            </a:r>
            <a:r>
              <a:rPr lang="en-US" altLang="zh-HK" sz="1900" dirty="0" err="1">
                <a:solidFill>
                  <a:schemeClr val="bg1"/>
                </a:solidFill>
                <a:ea typeface="PMingLiU" panose="02020500000000000000" pitchFamily="18" charset="-120"/>
              </a:rPr>
              <a:t>ms</a:t>
            </a:r>
            <a:endParaRPr lang="en-US" altLang="zh-HK" sz="1900" dirty="0">
              <a:solidFill>
                <a:schemeClr val="bg1"/>
              </a:solidFill>
              <a:ea typeface="PMingLiU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87570255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Comparison to Ray Tracer</a:t>
            </a:r>
          </a:p>
        </p:txBody>
      </p:sp>
      <p:sp>
        <p:nvSpPr>
          <p:cNvPr id="19046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5424488" cy="2173288"/>
          </a:xfrm>
        </p:spPr>
        <p:txBody>
          <a:bodyPr/>
          <a:lstStyle/>
          <a:p>
            <a:pPr>
              <a:defRPr/>
            </a:pPr>
            <a:r>
              <a:rPr lang="en-US"/>
              <a:t>      </a:t>
            </a:r>
          </a:p>
        </p:txBody>
      </p:sp>
      <p:pic>
        <p:nvPicPr>
          <p:cNvPr id="36868" name="Picture 1028" descr="C:\Documents and Settings\ericchan\Desktop\egsr-practice\images\smoothieRaytra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1098550"/>
            <a:ext cx="5935662" cy="529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9" name="Text Box 1029"/>
          <p:cNvSpPr txBox="1">
            <a:spLocks noChangeArrowheads="1"/>
          </p:cNvSpPr>
          <p:nvPr/>
        </p:nvSpPr>
        <p:spPr bwMode="auto">
          <a:xfrm>
            <a:off x="1193800" y="6400800"/>
            <a:ext cx="1490663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1900">
                <a:ea typeface="PMingLiU" panose="02020500000000000000" pitchFamily="18" charset="-120"/>
              </a:rPr>
              <a:t>smoothie</a:t>
            </a:r>
          </a:p>
        </p:txBody>
      </p:sp>
      <p:sp>
        <p:nvSpPr>
          <p:cNvPr id="36870" name="Text Box 1030"/>
          <p:cNvSpPr txBox="1">
            <a:spLocks noChangeArrowheads="1"/>
          </p:cNvSpPr>
          <p:nvPr/>
        </p:nvSpPr>
        <p:spPr bwMode="auto">
          <a:xfrm>
            <a:off x="4159250" y="6400800"/>
            <a:ext cx="1603375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1900">
                <a:ea typeface="PMingLiU" panose="02020500000000000000" pitchFamily="18" charset="-120"/>
              </a:rPr>
              <a:t>ray tracer</a:t>
            </a:r>
          </a:p>
        </p:txBody>
      </p:sp>
      <p:sp>
        <p:nvSpPr>
          <p:cNvPr id="36871" name="Line 1031"/>
          <p:cNvSpPr>
            <a:spLocks noChangeShapeType="1"/>
          </p:cNvSpPr>
          <p:nvPr/>
        </p:nvSpPr>
        <p:spPr bwMode="auto">
          <a:xfrm>
            <a:off x="6772275" y="1733550"/>
            <a:ext cx="0" cy="41243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2" name="Text Box 1032"/>
          <p:cNvSpPr txBox="1">
            <a:spLocks noChangeArrowheads="1"/>
          </p:cNvSpPr>
          <p:nvPr/>
        </p:nvSpPr>
        <p:spPr bwMode="auto">
          <a:xfrm>
            <a:off x="6956425" y="3309938"/>
            <a:ext cx="19335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2000">
                <a:ea typeface="PMingLiU" panose="02020500000000000000" pitchFamily="18" charset="-120"/>
              </a:rPr>
              <a:t>increasing size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2000">
                <a:ea typeface="PMingLiU" panose="02020500000000000000" pitchFamily="18" charset="-120"/>
              </a:rPr>
              <a:t>of light source</a:t>
            </a:r>
          </a:p>
        </p:txBody>
      </p:sp>
    </p:spTree>
    <p:extLst>
      <p:ext uri="{BB962C8B-B14F-4D97-AF65-F5344CB8AC3E}">
        <p14:creationId xmlns:p14="http://schemas.microsoft.com/office/powerpoint/2010/main" val="1438196956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Video</a:t>
            </a:r>
          </a:p>
        </p:txBody>
      </p:sp>
      <p:pic>
        <p:nvPicPr>
          <p:cNvPr id="37892" name="Picture 7" descr="C:\cygwin\home\ericchan\work\shadows\pubs\smoothie\slides\slideImages\smoothieMD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1219200"/>
            <a:ext cx="6705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3" name="Text Box 8"/>
          <p:cNvSpPr txBox="1">
            <a:spLocks noChangeArrowheads="1"/>
          </p:cNvSpPr>
          <p:nvPr/>
        </p:nvSpPr>
        <p:spPr bwMode="auto">
          <a:xfrm>
            <a:off x="2447925" y="6345238"/>
            <a:ext cx="5564188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1800">
                <a:ea typeface="PMingLiU" panose="02020500000000000000" pitchFamily="18" charset="-120"/>
              </a:rPr>
              <a:t>original md2shader demo courtesy of Mark Kilgard</a:t>
            </a:r>
          </a:p>
        </p:txBody>
      </p:sp>
    </p:spTree>
    <p:extLst>
      <p:ext uri="{BB962C8B-B14F-4D97-AF65-F5344CB8AC3E}">
        <p14:creationId xmlns:p14="http://schemas.microsoft.com/office/powerpoint/2010/main" val="878198079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Summary</a:t>
            </a:r>
          </a:p>
        </p:txBody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6665913" cy="3124200"/>
          </a:xfrm>
        </p:spPr>
        <p:txBody>
          <a:bodyPr/>
          <a:lstStyle/>
          <a:p>
            <a:r>
              <a:rPr lang="en-US" altLang="zh-HK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Contribution:</a:t>
            </a:r>
          </a:p>
          <a:p>
            <a:pPr lvl="1"/>
            <a:r>
              <a:rPr lang="en-US" altLang="zh-HK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Simple extension to shadow maps</a:t>
            </a:r>
          </a:p>
          <a:p>
            <a:pPr lvl="1"/>
            <a:r>
              <a:rPr lang="en-US" altLang="zh-HK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Shadows edges are fake, </a:t>
            </a:r>
            <a:br>
              <a:rPr lang="en-US" altLang="zh-HK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</a:br>
            <a:r>
              <a:rPr lang="en-US" altLang="zh-HK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but look like soft shadows</a:t>
            </a:r>
          </a:p>
          <a:p>
            <a:pPr lvl="1"/>
            <a:r>
              <a:rPr lang="en-US" altLang="zh-HK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Fast, maps well to graphics hardware</a:t>
            </a:r>
          </a:p>
          <a:p>
            <a:pPr lvl="1"/>
            <a:endParaRPr lang="en-US" altLang="zh-HK" dirty="0" smtClean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pic>
        <p:nvPicPr>
          <p:cNvPr id="38916" name="Picture 4" descr="C:\cygwin\home\ericchan\work\shadows\pubs\smoothie\slides\egsr-practice\slideImages\bikeClos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975" y="3644900"/>
            <a:ext cx="3836988" cy="2874963"/>
          </a:xfrm>
          <a:prstGeom prst="rect">
            <a:avLst/>
          </a:prstGeom>
          <a:noFill/>
          <a:ln w="12700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7" name="Picture 6" descr="C:\cygwin\home\ericchan\work\shadows\pubs\smoothie\slides\egsr-practice\slideImages\bikeOvervie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3644900"/>
            <a:ext cx="3827463" cy="2870200"/>
          </a:xfrm>
          <a:prstGeom prst="rect">
            <a:avLst/>
          </a:prstGeom>
          <a:noFill/>
          <a:ln w="12700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498659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/>
          <p:nvPr/>
        </p:nvSpPr>
        <p:spPr>
          <a:xfrm>
            <a:off x="2667000" y="381000"/>
            <a:ext cx="4942692" cy="51591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206">
              <a:lnSpc>
                <a:spcPts val="4063"/>
              </a:lnSpc>
              <a:spcBef>
                <a:spcPts val="203"/>
              </a:spcBef>
            </a:pPr>
            <a:r>
              <a:rPr lang="en-HK" sz="3883" spc="-8" dirty="0" smtClean="0">
                <a:latin typeface="Tahoma"/>
                <a:cs typeface="Tahoma"/>
              </a:rPr>
              <a:t>Final game video</a:t>
            </a:r>
            <a:endParaRPr sz="3883" dirty="0">
              <a:latin typeface="Tahoma"/>
              <a:cs typeface="Tahoma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309954" y="1066800"/>
            <a:ext cx="8458200" cy="4171950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HK" altLang="en-US" sz="2800" dirty="0" smtClean="0"/>
              <a:t>Showcase your final game</a:t>
            </a:r>
          </a:p>
          <a:p>
            <a:pPr>
              <a:lnSpc>
                <a:spcPct val="90000"/>
              </a:lnSpc>
            </a:pPr>
            <a:r>
              <a:rPr lang="en-HK" altLang="en-US" sz="2800" dirty="0" smtClean="0"/>
              <a:t>A few slides and one or more demos</a:t>
            </a:r>
          </a:p>
          <a:p>
            <a:pPr>
              <a:lnSpc>
                <a:spcPct val="90000"/>
              </a:lnSpc>
            </a:pPr>
            <a:r>
              <a:rPr lang="en-HK" altLang="en-US" sz="2800" dirty="0" smtClean="0"/>
              <a:t>Describe technical details clearly</a:t>
            </a:r>
          </a:p>
          <a:p>
            <a:pPr>
              <a:lnSpc>
                <a:spcPct val="90000"/>
              </a:lnSpc>
            </a:pPr>
            <a:r>
              <a:rPr lang="en-HK" altLang="en-US" sz="2800" dirty="0" smtClean="0"/>
              <a:t>High quality narration</a:t>
            </a:r>
          </a:p>
          <a:p>
            <a:pPr>
              <a:lnSpc>
                <a:spcPct val="90000"/>
              </a:lnSpc>
            </a:pPr>
            <a:r>
              <a:rPr lang="en-HK" altLang="en-US" sz="2800" dirty="0" smtClean="0"/>
              <a:t>Consider</a:t>
            </a:r>
          </a:p>
          <a:p>
            <a:pPr lvl="1">
              <a:lnSpc>
                <a:spcPct val="90000"/>
              </a:lnSpc>
            </a:pPr>
            <a:r>
              <a:rPr lang="en-HK" altLang="en-US" sz="2400" dirty="0" smtClean="0"/>
              <a:t>Background music</a:t>
            </a:r>
            <a:endParaRPr lang="en-US" altLang="en-US" sz="2800" dirty="0"/>
          </a:p>
          <a:p>
            <a:pPr>
              <a:lnSpc>
                <a:spcPct val="90000"/>
              </a:lnSpc>
            </a:pPr>
            <a:r>
              <a:rPr lang="en-US" altLang="en-US" sz="2800" dirty="0"/>
              <a:t>3m45s video hard limit (we will cutoff)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try to make it between 3m20s and </a:t>
            </a:r>
            <a:r>
              <a:rPr lang="en-US" altLang="en-US" sz="2400" dirty="0" smtClean="0"/>
              <a:t>3m45s</a:t>
            </a:r>
            <a:endParaRPr lang="en-HK" altLang="en-US" sz="2800" dirty="0" smtClean="0"/>
          </a:p>
          <a:p>
            <a:pPr>
              <a:lnSpc>
                <a:spcPct val="90000"/>
              </a:lnSpc>
            </a:pPr>
            <a:r>
              <a:rPr lang="en-HK" altLang="en-US" sz="2800" smtClean="0"/>
              <a:t>Deadline May 6</a:t>
            </a:r>
            <a:r>
              <a:rPr lang="en-HK" altLang="en-US" sz="2800" baseline="30000" smtClean="0"/>
              <a:t>th</a:t>
            </a:r>
            <a:r>
              <a:rPr lang="en-HK" altLang="en-US" sz="2800" smtClean="0"/>
              <a:t> </a:t>
            </a:r>
            <a:r>
              <a:rPr lang="en-HK" altLang="en-US" sz="2800" dirty="0" smtClean="0"/>
              <a:t>at 11:59PM</a:t>
            </a:r>
          </a:p>
          <a:p>
            <a:pPr lvl="1">
              <a:lnSpc>
                <a:spcPct val="90000"/>
              </a:lnSpc>
            </a:pPr>
            <a:r>
              <a:rPr lang="en-HK" altLang="en-US" sz="2400" dirty="0" smtClean="0"/>
              <a:t>Must </a:t>
            </a:r>
            <a:r>
              <a:rPr lang="en-HK" altLang="en-US" sz="2400" dirty="0"/>
              <a:t>be WMV </a:t>
            </a:r>
            <a:r>
              <a:rPr lang="en-HK" altLang="en-US" sz="2400" dirty="0" smtClean="0"/>
              <a:t>format at 1920x1080 resolution</a:t>
            </a:r>
            <a:br>
              <a:rPr lang="en-HK" altLang="en-US" sz="2400" dirty="0" smtClean="0"/>
            </a:br>
            <a:r>
              <a:rPr lang="en-HK" altLang="en-US" sz="2400" dirty="0" smtClean="0"/>
              <a:t>(will </a:t>
            </a:r>
            <a:r>
              <a:rPr lang="en-HK" altLang="en-US" sz="2400" dirty="0"/>
              <a:t>be enforced in grading</a:t>
            </a:r>
            <a:r>
              <a:rPr lang="en-HK" altLang="en-US" sz="2400" dirty="0" smtClean="0"/>
              <a:t>)</a:t>
            </a:r>
          </a:p>
          <a:p>
            <a:pPr lvl="1">
              <a:lnSpc>
                <a:spcPct val="90000"/>
              </a:lnSpc>
            </a:pPr>
            <a:r>
              <a:rPr lang="en-HK" altLang="en-US" sz="2400" dirty="0" smtClean="0"/>
              <a:t>If cannot convert to WMV in that format, need to send it 24 hours earlier</a:t>
            </a:r>
          </a:p>
        </p:txBody>
      </p:sp>
    </p:spTree>
    <p:extLst>
      <p:ext uri="{BB962C8B-B14F-4D97-AF65-F5344CB8AC3E}">
        <p14:creationId xmlns:p14="http://schemas.microsoft.com/office/powerpoint/2010/main" val="21186035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a typeface="宋体" pitchFamily="2" charset="-122"/>
              </a:rPr>
              <a:t>Introduction</a:t>
            </a:r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392238"/>
            <a:ext cx="8651875" cy="1557337"/>
          </a:xfrm>
        </p:spPr>
        <p:txBody>
          <a:bodyPr/>
          <a:lstStyle/>
          <a:p>
            <a:pPr>
              <a:defRPr/>
            </a:pPr>
            <a:r>
              <a:rPr lang="en-US" altLang="zh-CN" sz="3300" dirty="0">
                <a:ea typeface="宋体" pitchFamily="2" charset="-122"/>
              </a:rPr>
              <a:t>Two main categories of Shadow Algorithms</a:t>
            </a:r>
          </a:p>
          <a:p>
            <a:pPr marL="895905" lvl="1" indent="-457200">
              <a:defRPr/>
            </a:pPr>
            <a:r>
              <a:rPr lang="en-US" altLang="zh-CN" dirty="0">
                <a:ea typeface="宋体" pitchFamily="2" charset="-122"/>
              </a:rPr>
              <a:t>Shadow </a:t>
            </a:r>
            <a:r>
              <a:rPr lang="en-US" altLang="zh-CN" dirty="0" smtClean="0">
                <a:ea typeface="宋体" pitchFamily="2" charset="-122"/>
              </a:rPr>
              <a:t>Volume:</a:t>
            </a:r>
            <a:endParaRPr lang="en-US" altLang="zh-CN" dirty="0">
              <a:ea typeface="宋体" pitchFamily="2" charset="-122"/>
            </a:endParaRPr>
          </a:p>
          <a:p>
            <a:pPr marL="1165471" lvl="2" indent="-342900">
              <a:defRPr/>
            </a:pPr>
            <a:r>
              <a:rPr lang="en-US" altLang="zh-CN" dirty="0">
                <a:ea typeface="宋体" pitchFamily="2" charset="-122"/>
              </a:rPr>
              <a:t>First proposed by Crow in 1977.</a:t>
            </a:r>
          </a:p>
        </p:txBody>
      </p:sp>
      <p:pic>
        <p:nvPicPr>
          <p:cNvPr id="19460" name="Picture 8" descr="File:Shadow volume illustration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362325"/>
            <a:ext cx="6172200" cy="305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87579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/>
          <p:nvPr/>
        </p:nvSpPr>
        <p:spPr>
          <a:xfrm>
            <a:off x="2057400" y="381000"/>
            <a:ext cx="5552292" cy="51591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206">
              <a:lnSpc>
                <a:spcPts val="4063"/>
              </a:lnSpc>
              <a:spcBef>
                <a:spcPts val="203"/>
              </a:spcBef>
            </a:pPr>
            <a:r>
              <a:rPr lang="en-HK" sz="3883" spc="-8" dirty="0" smtClean="0">
                <a:latin typeface="Tahoma"/>
                <a:cs typeface="Tahoma"/>
              </a:rPr>
              <a:t>Final game deliverables</a:t>
            </a:r>
            <a:endParaRPr sz="3883" dirty="0">
              <a:latin typeface="Tahoma"/>
              <a:cs typeface="Tahoma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309954" y="1066800"/>
            <a:ext cx="8458200" cy="4171950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HK" altLang="en-US" sz="2800" dirty="0" smtClean="0"/>
              <a:t>Must submit code</a:t>
            </a:r>
          </a:p>
          <a:p>
            <a:pPr>
              <a:lnSpc>
                <a:spcPct val="90000"/>
              </a:lnSpc>
            </a:pPr>
            <a:r>
              <a:rPr lang="en-HK" altLang="en-US" sz="2800" dirty="0" smtClean="0"/>
              <a:t>Can also submit additional document at the same time</a:t>
            </a:r>
          </a:p>
          <a:p>
            <a:pPr lvl="1">
              <a:lnSpc>
                <a:spcPct val="90000"/>
              </a:lnSpc>
            </a:pPr>
            <a:r>
              <a:rPr lang="en-HK" altLang="en-US" sz="2400" dirty="0" smtClean="0"/>
              <a:t>If you feel video not enough to showcase all your work</a:t>
            </a:r>
            <a:endParaRPr lang="en-HK" altLang="en-US" dirty="0"/>
          </a:p>
          <a:p>
            <a:pPr>
              <a:lnSpc>
                <a:spcPct val="90000"/>
              </a:lnSpc>
            </a:pPr>
            <a:endParaRPr lang="en-HK" altLang="en-US" sz="2800" dirty="0" smtClean="0"/>
          </a:p>
          <a:p>
            <a:pPr>
              <a:lnSpc>
                <a:spcPct val="90000"/>
              </a:lnSpc>
            </a:pPr>
            <a:r>
              <a:rPr lang="en-HK" altLang="en-US" sz="2800" dirty="0" smtClean="0"/>
              <a:t>Poster for the demo</a:t>
            </a:r>
          </a:p>
          <a:p>
            <a:pPr lvl="1">
              <a:lnSpc>
                <a:spcPct val="90000"/>
              </a:lnSpc>
            </a:pPr>
            <a:r>
              <a:rPr lang="en-HK" altLang="en-US" sz="2400" dirty="0" smtClean="0"/>
              <a:t>Three pages; similar to FYP formatting guidelines</a:t>
            </a:r>
            <a:endParaRPr lang="en-HK" altLang="en-US" dirty="0"/>
          </a:p>
          <a:p>
            <a:pPr lvl="1">
              <a:lnSpc>
                <a:spcPct val="90000"/>
              </a:lnSpc>
            </a:pPr>
            <a:r>
              <a:rPr lang="en-HK" altLang="en-US" sz="2400" dirty="0" smtClean="0"/>
              <a:t>Possible dates: May 13, 14, 15 afternoon</a:t>
            </a:r>
          </a:p>
          <a:p>
            <a:pPr lvl="1">
              <a:lnSpc>
                <a:spcPct val="90000"/>
              </a:lnSpc>
            </a:pPr>
            <a:endParaRPr lang="en-HK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855452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Acknowledgments</a:t>
            </a:r>
          </a:p>
        </p:txBody>
      </p:sp>
      <p:sp>
        <p:nvSpPr>
          <p:cNvPr id="12083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96888" y="990600"/>
            <a:ext cx="8729662" cy="5349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John </a:t>
            </a:r>
            <a:r>
              <a:rPr lang="en-US" dirty="0" err="1" smtClean="0"/>
              <a:t>Isidoro</a:t>
            </a:r>
            <a:r>
              <a:rPr lang="en-US" dirty="0" smtClean="0"/>
              <a:t> and Eric Chan for some of the slides</a:t>
            </a:r>
            <a:endParaRPr lang="en-US" dirty="0"/>
          </a:p>
        </p:txBody>
      </p:sp>
      <p:sp>
        <p:nvSpPr>
          <p:cNvPr id="39940" name="AutoShape 6">
            <a:hlinkClick r:id="rId3"/>
          </p:cNvPr>
          <p:cNvSpPr>
            <a:spLocks noChangeAspect="1" noChangeArrowheads="1"/>
          </p:cNvSpPr>
          <p:nvPr/>
        </p:nvSpPr>
        <p:spPr bwMode="auto">
          <a:xfrm>
            <a:off x="4424363" y="3281363"/>
            <a:ext cx="296862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HK" altLang="zh-HK" sz="1900">
              <a:ea typeface="PMingLiU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054307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a typeface="宋体" pitchFamily="2" charset="-122"/>
              </a:rPr>
              <a:t>Introduction</a:t>
            </a:r>
          </a:p>
        </p:txBody>
      </p:sp>
      <p:sp>
        <p:nvSpPr>
          <p:cNvPr id="239619" name="Rectangle 3"/>
          <p:cNvSpPr>
            <a:spLocks noGrp="1" noChangeArrowheads="1"/>
          </p:cNvSpPr>
          <p:nvPr>
            <p:ph idx="1"/>
          </p:nvPr>
        </p:nvSpPr>
        <p:spPr>
          <a:xfrm>
            <a:off x="409575" y="990600"/>
            <a:ext cx="8651875" cy="4595813"/>
          </a:xfrm>
        </p:spPr>
        <p:txBody>
          <a:bodyPr/>
          <a:lstStyle/>
          <a:p>
            <a:pPr>
              <a:defRPr/>
            </a:pPr>
            <a:r>
              <a:rPr lang="en-US" altLang="zh-CN" sz="3300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anose="02010600030101010101" pitchFamily="2" charset="-122"/>
              </a:rPr>
              <a:t>Two main categories of Shadow Algorithms</a:t>
            </a:r>
          </a:p>
          <a:p>
            <a:pPr lvl="1">
              <a:defRPr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anose="02010600030101010101" pitchFamily="2" charset="-122"/>
              </a:rPr>
              <a:t>Shadow Volume:</a:t>
            </a:r>
          </a:p>
          <a:p>
            <a:pPr lvl="2">
              <a:defRPr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anose="02010600030101010101" pitchFamily="2" charset="-122"/>
              </a:rPr>
              <a:t>Accurate to the pixel.</a:t>
            </a:r>
          </a:p>
          <a:p>
            <a:pPr lvl="2">
              <a:defRPr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anose="02010600030101010101" pitchFamily="2" charset="-122"/>
              </a:rPr>
              <a:t>Connectivity information of all polygons are </a:t>
            </a:r>
            <a:b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anose="02010600030101010101" pitchFamily="2" charset="-122"/>
              </a:rPr>
            </a:b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anose="02010600030101010101" pitchFamily="2" charset="-122"/>
              </a:rPr>
              <a:t>required to compute the silhouette of each </a:t>
            </a:r>
            <a:b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anose="02010600030101010101" pitchFamily="2" charset="-122"/>
              </a:rPr>
            </a:b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anose="02010600030101010101" pitchFamily="2" charset="-122"/>
              </a:rPr>
              <a:t>shadow caster. </a:t>
            </a:r>
          </a:p>
          <a:p>
            <a:pPr lvl="2">
              <a:defRPr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anose="02010600030101010101" pitchFamily="2" charset="-122"/>
              </a:rPr>
              <a:t>The scene complexity thus directly influence the </a:t>
            </a:r>
            <a:b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anose="02010600030101010101" pitchFamily="2" charset="-122"/>
              </a:rPr>
            </a:b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anose="02010600030101010101" pitchFamily="2" charset="-122"/>
              </a:rPr>
              <a:t>performance due to the object-based nature.</a:t>
            </a:r>
          </a:p>
          <a:p>
            <a:pPr lvl="2">
              <a:defRPr/>
            </a:pP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  <a:ea typeface="SimSun" panose="02010600030101010101" pitchFamily="2" charset="-122"/>
            </a:endParaRPr>
          </a:p>
          <a:p>
            <a:pPr lvl="1">
              <a:defRPr/>
            </a:pP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44735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a typeface="宋体" pitchFamily="2" charset="-122"/>
              </a:rPr>
              <a:t>Introduction</a:t>
            </a:r>
          </a:p>
        </p:txBody>
      </p:sp>
      <p:sp>
        <p:nvSpPr>
          <p:cNvPr id="239619" name="Rectangle 3"/>
          <p:cNvSpPr>
            <a:spLocks noGrp="1" noChangeArrowheads="1"/>
          </p:cNvSpPr>
          <p:nvPr>
            <p:ph idx="1"/>
          </p:nvPr>
        </p:nvSpPr>
        <p:spPr>
          <a:xfrm>
            <a:off x="409575" y="990600"/>
            <a:ext cx="8651875" cy="1593850"/>
          </a:xfrm>
        </p:spPr>
        <p:txBody>
          <a:bodyPr/>
          <a:lstStyle/>
          <a:p>
            <a:pPr>
              <a:defRPr/>
            </a:pPr>
            <a:r>
              <a:rPr lang="en-US" altLang="zh-CN" sz="3300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anose="02010600030101010101" pitchFamily="2" charset="-122"/>
              </a:rPr>
              <a:t>Two main categories of Shadow Algorithms</a:t>
            </a:r>
          </a:p>
          <a:p>
            <a:pPr lvl="1">
              <a:defRPr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anose="02010600030101010101" pitchFamily="2" charset="-122"/>
              </a:rPr>
              <a:t>Shadow Volume:</a:t>
            </a:r>
          </a:p>
          <a:p>
            <a:pPr lvl="1">
              <a:defRPr/>
            </a:pP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  <a:ea typeface="SimSun" panose="02010600030101010101" pitchFamily="2" charset="-122"/>
            </a:endParaRPr>
          </a:p>
        </p:txBody>
      </p:sp>
      <p:grpSp>
        <p:nvGrpSpPr>
          <p:cNvPr id="23556" name="Group 9"/>
          <p:cNvGrpSpPr>
            <a:grpSpLocks/>
          </p:cNvGrpSpPr>
          <p:nvPr/>
        </p:nvGrpSpPr>
        <p:grpSpPr bwMode="auto">
          <a:xfrm>
            <a:off x="1412875" y="2065338"/>
            <a:ext cx="609600" cy="549275"/>
            <a:chOff x="1402" y="960"/>
            <a:chExt cx="341" cy="346"/>
          </a:xfrm>
        </p:grpSpPr>
        <p:sp>
          <p:nvSpPr>
            <p:cNvPr id="5" name="Oval 10"/>
            <p:cNvSpPr>
              <a:spLocks noChangeArrowheads="1"/>
            </p:cNvSpPr>
            <p:nvPr/>
          </p:nvSpPr>
          <p:spPr bwMode="auto">
            <a:xfrm>
              <a:off x="1498" y="1080"/>
              <a:ext cx="96" cy="101"/>
            </a:xfrm>
            <a:prstGeom prst="ellipse">
              <a:avLst/>
            </a:prstGeom>
            <a:solidFill>
              <a:srgbClr val="FFFF00"/>
            </a:solidFill>
            <a:ln w="7938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Monotype Sorts"/>
                <a:buChar char="l"/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50000"/>
                <a:buFont typeface="Monotype Sorts"/>
                <a:buChar char="n"/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accent2"/>
                </a:buClr>
                <a:buChar char="–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altLang="zh-HK" sz="1900" smtClean="0">
                <a:effectLst>
                  <a:outerShdw blurRad="38100" dist="38100" dir="2700000" algn="tl">
                    <a:srgbClr val="FFFFFF"/>
                  </a:outerShdw>
                </a:effectLst>
                <a:ea typeface="PMingLiU" panose="02020500000000000000" pitchFamily="18" charset="-120"/>
              </a:endParaRPr>
            </a:p>
          </p:txBody>
        </p:sp>
        <p:sp>
          <p:nvSpPr>
            <p:cNvPr id="6" name="Line 11"/>
            <p:cNvSpPr>
              <a:spLocks noChangeShapeType="1"/>
            </p:cNvSpPr>
            <p:nvPr/>
          </p:nvSpPr>
          <p:spPr bwMode="auto">
            <a:xfrm flipV="1">
              <a:off x="1546" y="960"/>
              <a:ext cx="1" cy="72"/>
            </a:xfrm>
            <a:prstGeom prst="line">
              <a:avLst/>
            </a:prstGeom>
            <a:noFill/>
            <a:ln w="7938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7" name="Line 12"/>
            <p:cNvSpPr>
              <a:spLocks noChangeShapeType="1"/>
            </p:cNvSpPr>
            <p:nvPr/>
          </p:nvSpPr>
          <p:spPr bwMode="auto">
            <a:xfrm>
              <a:off x="1546" y="1229"/>
              <a:ext cx="1" cy="77"/>
            </a:xfrm>
            <a:prstGeom prst="line">
              <a:avLst/>
            </a:prstGeom>
            <a:noFill/>
            <a:ln w="7938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8" name="Line 13"/>
            <p:cNvSpPr>
              <a:spLocks noChangeShapeType="1"/>
            </p:cNvSpPr>
            <p:nvPr/>
          </p:nvSpPr>
          <p:spPr bwMode="auto">
            <a:xfrm flipV="1">
              <a:off x="1599" y="989"/>
              <a:ext cx="48" cy="62"/>
            </a:xfrm>
            <a:prstGeom prst="line">
              <a:avLst/>
            </a:prstGeom>
            <a:noFill/>
            <a:ln w="7938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9" name="Line 14"/>
            <p:cNvSpPr>
              <a:spLocks noChangeShapeType="1"/>
            </p:cNvSpPr>
            <p:nvPr/>
          </p:nvSpPr>
          <p:spPr bwMode="auto">
            <a:xfrm flipV="1">
              <a:off x="1627" y="1056"/>
              <a:ext cx="87" cy="38"/>
            </a:xfrm>
            <a:prstGeom prst="line">
              <a:avLst/>
            </a:prstGeom>
            <a:noFill/>
            <a:ln w="7938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0" name="Line 15"/>
            <p:cNvSpPr>
              <a:spLocks noChangeShapeType="1"/>
            </p:cNvSpPr>
            <p:nvPr/>
          </p:nvSpPr>
          <p:spPr bwMode="auto">
            <a:xfrm>
              <a:off x="1594" y="1219"/>
              <a:ext cx="53" cy="63"/>
            </a:xfrm>
            <a:prstGeom prst="line">
              <a:avLst/>
            </a:prstGeom>
            <a:noFill/>
            <a:ln w="7938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1" name="Line 16"/>
            <p:cNvSpPr>
              <a:spLocks noChangeShapeType="1"/>
            </p:cNvSpPr>
            <p:nvPr/>
          </p:nvSpPr>
          <p:spPr bwMode="auto">
            <a:xfrm>
              <a:off x="1647" y="1181"/>
              <a:ext cx="72" cy="24"/>
            </a:xfrm>
            <a:prstGeom prst="line">
              <a:avLst/>
            </a:prstGeom>
            <a:noFill/>
            <a:ln w="7938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2" name="Line 17"/>
            <p:cNvSpPr>
              <a:spLocks noChangeShapeType="1"/>
            </p:cNvSpPr>
            <p:nvPr/>
          </p:nvSpPr>
          <p:spPr bwMode="auto">
            <a:xfrm flipH="1" flipV="1">
              <a:off x="1459" y="989"/>
              <a:ext cx="39" cy="53"/>
            </a:xfrm>
            <a:prstGeom prst="line">
              <a:avLst/>
            </a:prstGeom>
            <a:noFill/>
            <a:ln w="7938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3" name="Line 18"/>
            <p:cNvSpPr>
              <a:spLocks noChangeShapeType="1"/>
            </p:cNvSpPr>
            <p:nvPr/>
          </p:nvSpPr>
          <p:spPr bwMode="auto">
            <a:xfrm flipH="1" flipV="1">
              <a:off x="1407" y="1056"/>
              <a:ext cx="52" cy="34"/>
            </a:xfrm>
            <a:prstGeom prst="line">
              <a:avLst/>
            </a:prstGeom>
            <a:noFill/>
            <a:ln w="7938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4" name="Line 19"/>
            <p:cNvSpPr>
              <a:spLocks noChangeShapeType="1"/>
            </p:cNvSpPr>
            <p:nvPr/>
          </p:nvSpPr>
          <p:spPr bwMode="auto">
            <a:xfrm flipH="1">
              <a:off x="1459" y="1215"/>
              <a:ext cx="34" cy="67"/>
            </a:xfrm>
            <a:prstGeom prst="line">
              <a:avLst/>
            </a:prstGeom>
            <a:noFill/>
            <a:ln w="7938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5" name="Line 20"/>
            <p:cNvSpPr>
              <a:spLocks noChangeShapeType="1"/>
            </p:cNvSpPr>
            <p:nvPr/>
          </p:nvSpPr>
          <p:spPr bwMode="auto">
            <a:xfrm flipH="1">
              <a:off x="1402" y="1186"/>
              <a:ext cx="57" cy="29"/>
            </a:xfrm>
            <a:prstGeom prst="line">
              <a:avLst/>
            </a:prstGeom>
            <a:noFill/>
            <a:ln w="7938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6" name="Line 21"/>
            <p:cNvSpPr>
              <a:spLocks noChangeShapeType="1"/>
            </p:cNvSpPr>
            <p:nvPr/>
          </p:nvSpPr>
          <p:spPr bwMode="auto">
            <a:xfrm>
              <a:off x="1647" y="1128"/>
              <a:ext cx="96" cy="1"/>
            </a:xfrm>
            <a:prstGeom prst="line">
              <a:avLst/>
            </a:prstGeom>
            <a:noFill/>
            <a:ln w="7938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7" name="Line 22"/>
            <p:cNvSpPr>
              <a:spLocks noChangeShapeType="1"/>
            </p:cNvSpPr>
            <p:nvPr/>
          </p:nvSpPr>
          <p:spPr bwMode="auto">
            <a:xfrm flipH="1">
              <a:off x="1402" y="1128"/>
              <a:ext cx="48" cy="1"/>
            </a:xfrm>
            <a:prstGeom prst="line">
              <a:avLst/>
            </a:prstGeom>
            <a:noFill/>
            <a:ln w="7938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</p:grpSp>
      <p:sp>
        <p:nvSpPr>
          <p:cNvPr id="18" name="Freeform 23" descr="Narrow vertical"/>
          <p:cNvSpPr>
            <a:spLocks/>
          </p:cNvSpPr>
          <p:nvPr/>
        </p:nvSpPr>
        <p:spPr bwMode="auto">
          <a:xfrm>
            <a:off x="2247900" y="2813050"/>
            <a:ext cx="3492500" cy="2865438"/>
          </a:xfrm>
          <a:custGeom>
            <a:avLst/>
            <a:gdLst>
              <a:gd name="T0" fmla="*/ 0 w 1955"/>
              <a:gd name="T1" fmla="*/ 197 h 1805"/>
              <a:gd name="T2" fmla="*/ 341 w 1955"/>
              <a:gd name="T3" fmla="*/ 0 h 1805"/>
              <a:gd name="T4" fmla="*/ 1955 w 1955"/>
              <a:gd name="T5" fmla="*/ 490 h 1805"/>
              <a:gd name="T6" fmla="*/ 1172 w 1955"/>
              <a:gd name="T7" fmla="*/ 1805 h 1805"/>
              <a:gd name="T8" fmla="*/ 0 w 1955"/>
              <a:gd name="T9" fmla="*/ 197 h 18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55" h="1805">
                <a:moveTo>
                  <a:pt x="0" y="197"/>
                </a:moveTo>
                <a:lnTo>
                  <a:pt x="341" y="0"/>
                </a:lnTo>
                <a:lnTo>
                  <a:pt x="1955" y="490"/>
                </a:lnTo>
                <a:lnTo>
                  <a:pt x="1172" y="1805"/>
                </a:lnTo>
                <a:lnTo>
                  <a:pt x="0" y="197"/>
                </a:lnTo>
                <a:close/>
              </a:path>
            </a:pathLst>
          </a:custGeom>
          <a:pattFill prst="narVert">
            <a:fgClr>
              <a:schemeClr val="folHlink"/>
            </a:fgClr>
            <a:bgClr>
              <a:srgbClr val="FFFFFF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19" name="Rectangle 28"/>
          <p:cNvSpPr>
            <a:spLocks noChangeArrowheads="1"/>
          </p:cNvSpPr>
          <p:nvPr/>
        </p:nvSpPr>
        <p:spPr bwMode="auto">
          <a:xfrm>
            <a:off x="2990850" y="2163763"/>
            <a:ext cx="1389063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HK" sz="1900" smtClean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20" name="Rectangle 29"/>
          <p:cNvSpPr>
            <a:spLocks noChangeArrowheads="1"/>
          </p:cNvSpPr>
          <p:nvPr/>
        </p:nvSpPr>
        <p:spPr bwMode="auto">
          <a:xfrm>
            <a:off x="3205163" y="2217738"/>
            <a:ext cx="125888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Shadowing</a:t>
            </a:r>
            <a:b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</a:b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object</a:t>
            </a:r>
            <a:endParaRPr lang="en-US" altLang="zh-HK" sz="2000" b="1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21" name="Rectangle 30"/>
          <p:cNvSpPr>
            <a:spLocks noChangeArrowheads="1"/>
          </p:cNvSpPr>
          <p:nvPr/>
        </p:nvSpPr>
        <p:spPr bwMode="auto">
          <a:xfrm>
            <a:off x="3752850" y="2446338"/>
            <a:ext cx="69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 </a:t>
            </a:r>
            <a:endParaRPr lang="en-US" altLang="zh-HK" sz="2000" b="1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22" name="Rectangle 31"/>
          <p:cNvSpPr>
            <a:spLocks noChangeArrowheads="1"/>
          </p:cNvSpPr>
          <p:nvPr/>
        </p:nvSpPr>
        <p:spPr bwMode="auto">
          <a:xfrm>
            <a:off x="3144838" y="2682875"/>
            <a:ext cx="69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 </a:t>
            </a:r>
            <a:endParaRPr lang="en-US" altLang="zh-HK" sz="2000" b="1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23" name="Rectangle 32"/>
          <p:cNvSpPr>
            <a:spLocks noChangeArrowheads="1"/>
          </p:cNvSpPr>
          <p:nvPr/>
        </p:nvSpPr>
        <p:spPr bwMode="auto">
          <a:xfrm>
            <a:off x="2674938" y="5335588"/>
            <a:ext cx="1395412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HK" sz="1900" smtClean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24" name="Rectangle 36"/>
          <p:cNvSpPr>
            <a:spLocks noChangeArrowheads="1"/>
          </p:cNvSpPr>
          <p:nvPr/>
        </p:nvSpPr>
        <p:spPr bwMode="auto">
          <a:xfrm>
            <a:off x="571500" y="2889250"/>
            <a:ext cx="8318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Light</a:t>
            </a:r>
            <a:b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</a:b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source </a:t>
            </a:r>
            <a:endParaRPr lang="en-US" altLang="zh-HK" sz="2000" b="1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25" name="Rectangle 39"/>
          <p:cNvSpPr>
            <a:spLocks noChangeArrowheads="1"/>
          </p:cNvSpPr>
          <p:nvPr/>
        </p:nvSpPr>
        <p:spPr bwMode="auto">
          <a:xfrm>
            <a:off x="5683250" y="5313363"/>
            <a:ext cx="1577975" cy="92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HK" sz="1900" smtClean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26" name="Rectangle 41"/>
          <p:cNvSpPr>
            <a:spLocks noChangeArrowheads="1"/>
          </p:cNvSpPr>
          <p:nvPr/>
        </p:nvSpPr>
        <p:spPr bwMode="auto">
          <a:xfrm>
            <a:off x="5280025" y="2065338"/>
            <a:ext cx="2006600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HK" sz="1900" smtClean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grpSp>
        <p:nvGrpSpPr>
          <p:cNvPr id="23566" name="Group 43"/>
          <p:cNvGrpSpPr>
            <a:grpSpLocks/>
          </p:cNvGrpSpPr>
          <p:nvPr/>
        </p:nvGrpSpPr>
        <p:grpSpPr bwMode="auto">
          <a:xfrm>
            <a:off x="2279650" y="3140075"/>
            <a:ext cx="2271713" cy="2797175"/>
            <a:chOff x="1887" y="1637"/>
            <a:chExt cx="1272" cy="1762"/>
          </a:xfrm>
        </p:grpSpPr>
        <p:sp>
          <p:nvSpPr>
            <p:cNvPr id="28" name="Freeform 44"/>
            <p:cNvSpPr>
              <a:spLocks/>
            </p:cNvSpPr>
            <p:nvPr/>
          </p:nvSpPr>
          <p:spPr bwMode="auto">
            <a:xfrm>
              <a:off x="1887" y="1637"/>
              <a:ext cx="14" cy="19"/>
            </a:xfrm>
            <a:custGeom>
              <a:avLst/>
              <a:gdLst>
                <a:gd name="T0" fmla="*/ 4 w 14"/>
                <a:gd name="T1" fmla="*/ 0 h 19"/>
                <a:gd name="T2" fmla="*/ 0 w 14"/>
                <a:gd name="T3" fmla="*/ 0 h 19"/>
                <a:gd name="T4" fmla="*/ 0 w 14"/>
                <a:gd name="T5" fmla="*/ 0 h 19"/>
                <a:gd name="T6" fmla="*/ 9 w 14"/>
                <a:gd name="T7" fmla="*/ 14 h 19"/>
                <a:gd name="T8" fmla="*/ 9 w 14"/>
                <a:gd name="T9" fmla="*/ 19 h 19"/>
                <a:gd name="T10" fmla="*/ 14 w 14"/>
                <a:gd name="T11" fmla="*/ 14 h 19"/>
                <a:gd name="T12" fmla="*/ 4 w 14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9">
                  <a:moveTo>
                    <a:pt x="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9" y="14"/>
                  </a:lnTo>
                  <a:lnTo>
                    <a:pt x="9" y="19"/>
                  </a:lnTo>
                  <a:lnTo>
                    <a:pt x="14" y="1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29" name="Freeform 45"/>
            <p:cNvSpPr>
              <a:spLocks/>
            </p:cNvSpPr>
            <p:nvPr/>
          </p:nvSpPr>
          <p:spPr bwMode="auto">
            <a:xfrm>
              <a:off x="1906" y="1661"/>
              <a:ext cx="14" cy="19"/>
            </a:xfrm>
            <a:custGeom>
              <a:avLst/>
              <a:gdLst>
                <a:gd name="T0" fmla="*/ 5 w 14"/>
                <a:gd name="T1" fmla="*/ 5 h 19"/>
                <a:gd name="T2" fmla="*/ 0 w 14"/>
                <a:gd name="T3" fmla="*/ 0 h 19"/>
                <a:gd name="T4" fmla="*/ 0 w 14"/>
                <a:gd name="T5" fmla="*/ 5 h 19"/>
                <a:gd name="T6" fmla="*/ 9 w 14"/>
                <a:gd name="T7" fmla="*/ 19 h 19"/>
                <a:gd name="T8" fmla="*/ 9 w 14"/>
                <a:gd name="T9" fmla="*/ 19 h 19"/>
                <a:gd name="T10" fmla="*/ 14 w 14"/>
                <a:gd name="T11" fmla="*/ 19 h 19"/>
                <a:gd name="T12" fmla="*/ 5 w 14"/>
                <a:gd name="T13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9">
                  <a:moveTo>
                    <a:pt x="5" y="5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14" y="19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0" name="Freeform 46"/>
            <p:cNvSpPr>
              <a:spLocks/>
            </p:cNvSpPr>
            <p:nvPr/>
          </p:nvSpPr>
          <p:spPr bwMode="auto">
            <a:xfrm>
              <a:off x="1925" y="1690"/>
              <a:ext cx="15" cy="19"/>
            </a:xfrm>
            <a:custGeom>
              <a:avLst/>
              <a:gdLst>
                <a:gd name="T0" fmla="*/ 5 w 15"/>
                <a:gd name="T1" fmla="*/ 0 h 19"/>
                <a:gd name="T2" fmla="*/ 0 w 15"/>
                <a:gd name="T3" fmla="*/ 0 h 19"/>
                <a:gd name="T4" fmla="*/ 0 w 15"/>
                <a:gd name="T5" fmla="*/ 0 h 19"/>
                <a:gd name="T6" fmla="*/ 10 w 15"/>
                <a:gd name="T7" fmla="*/ 19 h 19"/>
                <a:gd name="T8" fmla="*/ 15 w 15"/>
                <a:gd name="T9" fmla="*/ 19 h 19"/>
                <a:gd name="T10" fmla="*/ 15 w 15"/>
                <a:gd name="T11" fmla="*/ 19 h 19"/>
                <a:gd name="T12" fmla="*/ 5 w 15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9">
                  <a:moveTo>
                    <a:pt x="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0" y="19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1" name="Freeform 47"/>
            <p:cNvSpPr>
              <a:spLocks/>
            </p:cNvSpPr>
            <p:nvPr/>
          </p:nvSpPr>
          <p:spPr bwMode="auto">
            <a:xfrm>
              <a:off x="1944" y="1719"/>
              <a:ext cx="15" cy="19"/>
            </a:xfrm>
            <a:custGeom>
              <a:avLst/>
              <a:gdLst>
                <a:gd name="T0" fmla="*/ 5 w 15"/>
                <a:gd name="T1" fmla="*/ 0 h 19"/>
                <a:gd name="T2" fmla="*/ 0 w 15"/>
                <a:gd name="T3" fmla="*/ 0 h 19"/>
                <a:gd name="T4" fmla="*/ 0 w 15"/>
                <a:gd name="T5" fmla="*/ 0 h 19"/>
                <a:gd name="T6" fmla="*/ 10 w 15"/>
                <a:gd name="T7" fmla="*/ 14 h 19"/>
                <a:gd name="T8" fmla="*/ 15 w 15"/>
                <a:gd name="T9" fmla="*/ 19 h 19"/>
                <a:gd name="T10" fmla="*/ 15 w 15"/>
                <a:gd name="T11" fmla="*/ 14 h 19"/>
                <a:gd name="T12" fmla="*/ 5 w 15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9">
                  <a:moveTo>
                    <a:pt x="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0" y="14"/>
                  </a:lnTo>
                  <a:lnTo>
                    <a:pt x="15" y="19"/>
                  </a:lnTo>
                  <a:lnTo>
                    <a:pt x="15" y="1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2" name="Freeform 48"/>
            <p:cNvSpPr>
              <a:spLocks/>
            </p:cNvSpPr>
            <p:nvPr/>
          </p:nvSpPr>
          <p:spPr bwMode="auto">
            <a:xfrm>
              <a:off x="1964" y="1743"/>
              <a:ext cx="12" cy="19"/>
            </a:xfrm>
            <a:custGeom>
              <a:avLst/>
              <a:gdLst>
                <a:gd name="T0" fmla="*/ 4 w 14"/>
                <a:gd name="T1" fmla="*/ 5 h 19"/>
                <a:gd name="T2" fmla="*/ 0 w 14"/>
                <a:gd name="T3" fmla="*/ 0 h 19"/>
                <a:gd name="T4" fmla="*/ 0 w 14"/>
                <a:gd name="T5" fmla="*/ 5 h 19"/>
                <a:gd name="T6" fmla="*/ 9 w 14"/>
                <a:gd name="T7" fmla="*/ 19 h 19"/>
                <a:gd name="T8" fmla="*/ 14 w 14"/>
                <a:gd name="T9" fmla="*/ 19 h 19"/>
                <a:gd name="T10" fmla="*/ 14 w 14"/>
                <a:gd name="T11" fmla="*/ 19 h 19"/>
                <a:gd name="T12" fmla="*/ 4 w 14"/>
                <a:gd name="T13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9">
                  <a:moveTo>
                    <a:pt x="4" y="5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9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4" y="5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3" name="Freeform 49"/>
            <p:cNvSpPr>
              <a:spLocks/>
            </p:cNvSpPr>
            <p:nvPr/>
          </p:nvSpPr>
          <p:spPr bwMode="auto">
            <a:xfrm>
              <a:off x="1983" y="1772"/>
              <a:ext cx="14" cy="19"/>
            </a:xfrm>
            <a:custGeom>
              <a:avLst/>
              <a:gdLst>
                <a:gd name="T0" fmla="*/ 5 w 14"/>
                <a:gd name="T1" fmla="*/ 0 h 19"/>
                <a:gd name="T2" fmla="*/ 5 w 14"/>
                <a:gd name="T3" fmla="*/ 0 h 19"/>
                <a:gd name="T4" fmla="*/ 0 w 14"/>
                <a:gd name="T5" fmla="*/ 0 h 19"/>
                <a:gd name="T6" fmla="*/ 9 w 14"/>
                <a:gd name="T7" fmla="*/ 19 h 19"/>
                <a:gd name="T8" fmla="*/ 14 w 14"/>
                <a:gd name="T9" fmla="*/ 19 h 19"/>
                <a:gd name="T10" fmla="*/ 14 w 14"/>
                <a:gd name="T11" fmla="*/ 19 h 19"/>
                <a:gd name="T12" fmla="*/ 5 w 14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9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9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4" name="Freeform 50"/>
            <p:cNvSpPr>
              <a:spLocks/>
            </p:cNvSpPr>
            <p:nvPr/>
          </p:nvSpPr>
          <p:spPr bwMode="auto">
            <a:xfrm>
              <a:off x="2002" y="1800"/>
              <a:ext cx="14" cy="20"/>
            </a:xfrm>
            <a:custGeom>
              <a:avLst/>
              <a:gdLst>
                <a:gd name="T0" fmla="*/ 5 w 14"/>
                <a:gd name="T1" fmla="*/ 0 h 20"/>
                <a:gd name="T2" fmla="*/ 5 w 14"/>
                <a:gd name="T3" fmla="*/ 0 h 20"/>
                <a:gd name="T4" fmla="*/ 0 w 14"/>
                <a:gd name="T5" fmla="*/ 0 h 20"/>
                <a:gd name="T6" fmla="*/ 10 w 14"/>
                <a:gd name="T7" fmla="*/ 15 h 20"/>
                <a:gd name="T8" fmla="*/ 14 w 14"/>
                <a:gd name="T9" fmla="*/ 20 h 20"/>
                <a:gd name="T10" fmla="*/ 14 w 14"/>
                <a:gd name="T11" fmla="*/ 15 h 20"/>
                <a:gd name="T12" fmla="*/ 5 w 14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0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10" y="15"/>
                  </a:lnTo>
                  <a:lnTo>
                    <a:pt x="14" y="20"/>
                  </a:lnTo>
                  <a:lnTo>
                    <a:pt x="14" y="1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5" name="Freeform 51"/>
            <p:cNvSpPr>
              <a:spLocks/>
            </p:cNvSpPr>
            <p:nvPr/>
          </p:nvSpPr>
          <p:spPr bwMode="auto">
            <a:xfrm>
              <a:off x="2021" y="1824"/>
              <a:ext cx="19" cy="20"/>
            </a:xfrm>
            <a:custGeom>
              <a:avLst/>
              <a:gdLst>
                <a:gd name="T0" fmla="*/ 5 w 19"/>
                <a:gd name="T1" fmla="*/ 5 h 20"/>
                <a:gd name="T2" fmla="*/ 5 w 19"/>
                <a:gd name="T3" fmla="*/ 0 h 20"/>
                <a:gd name="T4" fmla="*/ 0 w 19"/>
                <a:gd name="T5" fmla="*/ 5 h 20"/>
                <a:gd name="T6" fmla="*/ 15 w 19"/>
                <a:gd name="T7" fmla="*/ 20 h 20"/>
                <a:gd name="T8" fmla="*/ 15 w 19"/>
                <a:gd name="T9" fmla="*/ 20 h 20"/>
                <a:gd name="T10" fmla="*/ 19 w 19"/>
                <a:gd name="T11" fmla="*/ 20 h 20"/>
                <a:gd name="T12" fmla="*/ 5 w 19"/>
                <a:gd name="T13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0">
                  <a:moveTo>
                    <a:pt x="5" y="5"/>
                  </a:moveTo>
                  <a:lnTo>
                    <a:pt x="5" y="0"/>
                  </a:lnTo>
                  <a:lnTo>
                    <a:pt x="0" y="5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9" y="20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" name="Freeform 52"/>
            <p:cNvSpPr>
              <a:spLocks/>
            </p:cNvSpPr>
            <p:nvPr/>
          </p:nvSpPr>
          <p:spPr bwMode="auto">
            <a:xfrm>
              <a:off x="2040" y="1853"/>
              <a:ext cx="20" cy="19"/>
            </a:xfrm>
            <a:custGeom>
              <a:avLst/>
              <a:gdLst>
                <a:gd name="T0" fmla="*/ 5 w 20"/>
                <a:gd name="T1" fmla="*/ 0 h 19"/>
                <a:gd name="T2" fmla="*/ 5 w 20"/>
                <a:gd name="T3" fmla="*/ 0 h 19"/>
                <a:gd name="T4" fmla="*/ 0 w 20"/>
                <a:gd name="T5" fmla="*/ 0 h 19"/>
                <a:gd name="T6" fmla="*/ 15 w 20"/>
                <a:gd name="T7" fmla="*/ 19 h 19"/>
                <a:gd name="T8" fmla="*/ 15 w 20"/>
                <a:gd name="T9" fmla="*/ 19 h 19"/>
                <a:gd name="T10" fmla="*/ 20 w 20"/>
                <a:gd name="T11" fmla="*/ 19 h 19"/>
                <a:gd name="T12" fmla="*/ 5 w 20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20" y="1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7" name="Freeform 53"/>
            <p:cNvSpPr>
              <a:spLocks/>
            </p:cNvSpPr>
            <p:nvPr/>
          </p:nvSpPr>
          <p:spPr bwMode="auto">
            <a:xfrm>
              <a:off x="2060" y="1882"/>
              <a:ext cx="19" cy="19"/>
            </a:xfrm>
            <a:custGeom>
              <a:avLst/>
              <a:gdLst>
                <a:gd name="T0" fmla="*/ 4 w 19"/>
                <a:gd name="T1" fmla="*/ 0 h 19"/>
                <a:gd name="T2" fmla="*/ 4 w 19"/>
                <a:gd name="T3" fmla="*/ 0 h 19"/>
                <a:gd name="T4" fmla="*/ 0 w 19"/>
                <a:gd name="T5" fmla="*/ 0 h 19"/>
                <a:gd name="T6" fmla="*/ 14 w 19"/>
                <a:gd name="T7" fmla="*/ 14 h 19"/>
                <a:gd name="T8" fmla="*/ 14 w 19"/>
                <a:gd name="T9" fmla="*/ 19 h 19"/>
                <a:gd name="T10" fmla="*/ 19 w 19"/>
                <a:gd name="T11" fmla="*/ 14 h 19"/>
                <a:gd name="T12" fmla="*/ 4 w 19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9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14" y="14"/>
                  </a:lnTo>
                  <a:lnTo>
                    <a:pt x="14" y="19"/>
                  </a:lnTo>
                  <a:lnTo>
                    <a:pt x="19" y="1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8" name="Freeform 54"/>
            <p:cNvSpPr>
              <a:spLocks/>
            </p:cNvSpPr>
            <p:nvPr/>
          </p:nvSpPr>
          <p:spPr bwMode="auto">
            <a:xfrm>
              <a:off x="2084" y="1906"/>
              <a:ext cx="12" cy="19"/>
            </a:xfrm>
            <a:custGeom>
              <a:avLst/>
              <a:gdLst>
                <a:gd name="T0" fmla="*/ 4 w 14"/>
                <a:gd name="T1" fmla="*/ 5 h 19"/>
                <a:gd name="T2" fmla="*/ 0 w 14"/>
                <a:gd name="T3" fmla="*/ 0 h 19"/>
                <a:gd name="T4" fmla="*/ 0 w 14"/>
                <a:gd name="T5" fmla="*/ 5 h 19"/>
                <a:gd name="T6" fmla="*/ 9 w 14"/>
                <a:gd name="T7" fmla="*/ 19 h 19"/>
                <a:gd name="T8" fmla="*/ 9 w 14"/>
                <a:gd name="T9" fmla="*/ 19 h 19"/>
                <a:gd name="T10" fmla="*/ 14 w 14"/>
                <a:gd name="T11" fmla="*/ 19 h 19"/>
                <a:gd name="T12" fmla="*/ 4 w 14"/>
                <a:gd name="T13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9">
                  <a:moveTo>
                    <a:pt x="4" y="5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14" y="19"/>
                  </a:lnTo>
                  <a:lnTo>
                    <a:pt x="4" y="5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9" name="Freeform 55"/>
            <p:cNvSpPr>
              <a:spLocks/>
            </p:cNvSpPr>
            <p:nvPr/>
          </p:nvSpPr>
          <p:spPr bwMode="auto">
            <a:xfrm>
              <a:off x="2103" y="1935"/>
              <a:ext cx="14" cy="19"/>
            </a:xfrm>
            <a:custGeom>
              <a:avLst/>
              <a:gdLst>
                <a:gd name="T0" fmla="*/ 5 w 14"/>
                <a:gd name="T1" fmla="*/ 0 h 19"/>
                <a:gd name="T2" fmla="*/ 0 w 14"/>
                <a:gd name="T3" fmla="*/ 0 h 19"/>
                <a:gd name="T4" fmla="*/ 0 w 14"/>
                <a:gd name="T5" fmla="*/ 0 h 19"/>
                <a:gd name="T6" fmla="*/ 9 w 14"/>
                <a:gd name="T7" fmla="*/ 19 h 19"/>
                <a:gd name="T8" fmla="*/ 9 w 14"/>
                <a:gd name="T9" fmla="*/ 19 h 19"/>
                <a:gd name="T10" fmla="*/ 14 w 14"/>
                <a:gd name="T11" fmla="*/ 19 h 19"/>
                <a:gd name="T12" fmla="*/ 5 w 14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9">
                  <a:moveTo>
                    <a:pt x="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14" y="1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40" name="Freeform 56"/>
            <p:cNvSpPr>
              <a:spLocks/>
            </p:cNvSpPr>
            <p:nvPr/>
          </p:nvSpPr>
          <p:spPr bwMode="auto">
            <a:xfrm>
              <a:off x="2122" y="1964"/>
              <a:ext cx="14" cy="19"/>
            </a:xfrm>
            <a:custGeom>
              <a:avLst/>
              <a:gdLst>
                <a:gd name="T0" fmla="*/ 5 w 14"/>
                <a:gd name="T1" fmla="*/ 0 h 19"/>
                <a:gd name="T2" fmla="*/ 0 w 14"/>
                <a:gd name="T3" fmla="*/ 0 h 19"/>
                <a:gd name="T4" fmla="*/ 0 w 14"/>
                <a:gd name="T5" fmla="*/ 0 h 19"/>
                <a:gd name="T6" fmla="*/ 10 w 14"/>
                <a:gd name="T7" fmla="*/ 14 h 19"/>
                <a:gd name="T8" fmla="*/ 14 w 14"/>
                <a:gd name="T9" fmla="*/ 19 h 19"/>
                <a:gd name="T10" fmla="*/ 14 w 14"/>
                <a:gd name="T11" fmla="*/ 14 h 19"/>
                <a:gd name="T12" fmla="*/ 5 w 14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9">
                  <a:moveTo>
                    <a:pt x="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0" y="14"/>
                  </a:lnTo>
                  <a:lnTo>
                    <a:pt x="14" y="19"/>
                  </a:lnTo>
                  <a:lnTo>
                    <a:pt x="14" y="1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41" name="Freeform 57"/>
            <p:cNvSpPr>
              <a:spLocks/>
            </p:cNvSpPr>
            <p:nvPr/>
          </p:nvSpPr>
          <p:spPr bwMode="auto">
            <a:xfrm>
              <a:off x="2141" y="1988"/>
              <a:ext cx="15" cy="19"/>
            </a:xfrm>
            <a:custGeom>
              <a:avLst/>
              <a:gdLst>
                <a:gd name="T0" fmla="*/ 5 w 15"/>
                <a:gd name="T1" fmla="*/ 4 h 19"/>
                <a:gd name="T2" fmla="*/ 0 w 15"/>
                <a:gd name="T3" fmla="*/ 0 h 19"/>
                <a:gd name="T4" fmla="*/ 0 w 15"/>
                <a:gd name="T5" fmla="*/ 4 h 19"/>
                <a:gd name="T6" fmla="*/ 10 w 15"/>
                <a:gd name="T7" fmla="*/ 19 h 19"/>
                <a:gd name="T8" fmla="*/ 15 w 15"/>
                <a:gd name="T9" fmla="*/ 19 h 19"/>
                <a:gd name="T10" fmla="*/ 15 w 15"/>
                <a:gd name="T11" fmla="*/ 19 h 19"/>
                <a:gd name="T12" fmla="*/ 5 w 15"/>
                <a:gd name="T13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9">
                  <a:moveTo>
                    <a:pt x="5" y="4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10" y="19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42" name="Freeform 58"/>
            <p:cNvSpPr>
              <a:spLocks/>
            </p:cNvSpPr>
            <p:nvPr/>
          </p:nvSpPr>
          <p:spPr bwMode="auto">
            <a:xfrm>
              <a:off x="2160" y="2016"/>
              <a:ext cx="15" cy="20"/>
            </a:xfrm>
            <a:custGeom>
              <a:avLst/>
              <a:gdLst>
                <a:gd name="T0" fmla="*/ 5 w 15"/>
                <a:gd name="T1" fmla="*/ 0 h 20"/>
                <a:gd name="T2" fmla="*/ 0 w 15"/>
                <a:gd name="T3" fmla="*/ 0 h 20"/>
                <a:gd name="T4" fmla="*/ 0 w 15"/>
                <a:gd name="T5" fmla="*/ 0 h 20"/>
                <a:gd name="T6" fmla="*/ 10 w 15"/>
                <a:gd name="T7" fmla="*/ 20 h 20"/>
                <a:gd name="T8" fmla="*/ 15 w 15"/>
                <a:gd name="T9" fmla="*/ 20 h 20"/>
                <a:gd name="T10" fmla="*/ 15 w 15"/>
                <a:gd name="T11" fmla="*/ 20 h 20"/>
                <a:gd name="T12" fmla="*/ 5 w 15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0">
                  <a:moveTo>
                    <a:pt x="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0" y="20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43" name="Freeform 59"/>
            <p:cNvSpPr>
              <a:spLocks/>
            </p:cNvSpPr>
            <p:nvPr/>
          </p:nvSpPr>
          <p:spPr bwMode="auto">
            <a:xfrm>
              <a:off x="2180" y="2045"/>
              <a:ext cx="12" cy="19"/>
            </a:xfrm>
            <a:custGeom>
              <a:avLst/>
              <a:gdLst>
                <a:gd name="T0" fmla="*/ 4 w 14"/>
                <a:gd name="T1" fmla="*/ 0 h 19"/>
                <a:gd name="T2" fmla="*/ 4 w 14"/>
                <a:gd name="T3" fmla="*/ 0 h 19"/>
                <a:gd name="T4" fmla="*/ 0 w 14"/>
                <a:gd name="T5" fmla="*/ 0 h 19"/>
                <a:gd name="T6" fmla="*/ 9 w 14"/>
                <a:gd name="T7" fmla="*/ 15 h 19"/>
                <a:gd name="T8" fmla="*/ 14 w 14"/>
                <a:gd name="T9" fmla="*/ 19 h 19"/>
                <a:gd name="T10" fmla="*/ 14 w 14"/>
                <a:gd name="T11" fmla="*/ 15 h 19"/>
                <a:gd name="T12" fmla="*/ 4 w 14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9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9" y="15"/>
                  </a:lnTo>
                  <a:lnTo>
                    <a:pt x="14" y="19"/>
                  </a:lnTo>
                  <a:lnTo>
                    <a:pt x="14" y="1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44" name="Freeform 60"/>
            <p:cNvSpPr>
              <a:spLocks/>
            </p:cNvSpPr>
            <p:nvPr/>
          </p:nvSpPr>
          <p:spPr bwMode="auto">
            <a:xfrm>
              <a:off x="2199" y="2069"/>
              <a:ext cx="14" cy="19"/>
            </a:xfrm>
            <a:custGeom>
              <a:avLst/>
              <a:gdLst>
                <a:gd name="T0" fmla="*/ 5 w 14"/>
                <a:gd name="T1" fmla="*/ 5 h 19"/>
                <a:gd name="T2" fmla="*/ 5 w 14"/>
                <a:gd name="T3" fmla="*/ 0 h 19"/>
                <a:gd name="T4" fmla="*/ 0 w 14"/>
                <a:gd name="T5" fmla="*/ 5 h 19"/>
                <a:gd name="T6" fmla="*/ 9 w 14"/>
                <a:gd name="T7" fmla="*/ 19 h 19"/>
                <a:gd name="T8" fmla="*/ 14 w 14"/>
                <a:gd name="T9" fmla="*/ 19 h 19"/>
                <a:gd name="T10" fmla="*/ 14 w 14"/>
                <a:gd name="T11" fmla="*/ 19 h 19"/>
                <a:gd name="T12" fmla="*/ 5 w 14"/>
                <a:gd name="T13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9">
                  <a:moveTo>
                    <a:pt x="5" y="5"/>
                  </a:moveTo>
                  <a:lnTo>
                    <a:pt x="5" y="0"/>
                  </a:lnTo>
                  <a:lnTo>
                    <a:pt x="0" y="5"/>
                  </a:lnTo>
                  <a:lnTo>
                    <a:pt x="9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45" name="Freeform 61"/>
            <p:cNvSpPr>
              <a:spLocks/>
            </p:cNvSpPr>
            <p:nvPr/>
          </p:nvSpPr>
          <p:spPr bwMode="auto">
            <a:xfrm>
              <a:off x="2218" y="2098"/>
              <a:ext cx="20" cy="19"/>
            </a:xfrm>
            <a:custGeom>
              <a:avLst/>
              <a:gdLst>
                <a:gd name="T0" fmla="*/ 5 w 19"/>
                <a:gd name="T1" fmla="*/ 0 h 19"/>
                <a:gd name="T2" fmla="*/ 5 w 19"/>
                <a:gd name="T3" fmla="*/ 0 h 19"/>
                <a:gd name="T4" fmla="*/ 0 w 19"/>
                <a:gd name="T5" fmla="*/ 0 h 19"/>
                <a:gd name="T6" fmla="*/ 14 w 19"/>
                <a:gd name="T7" fmla="*/ 19 h 19"/>
                <a:gd name="T8" fmla="*/ 14 w 19"/>
                <a:gd name="T9" fmla="*/ 19 h 19"/>
                <a:gd name="T10" fmla="*/ 19 w 19"/>
                <a:gd name="T11" fmla="*/ 19 h 19"/>
                <a:gd name="T12" fmla="*/ 5 w 19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9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9" y="1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46" name="Freeform 62"/>
            <p:cNvSpPr>
              <a:spLocks/>
            </p:cNvSpPr>
            <p:nvPr/>
          </p:nvSpPr>
          <p:spPr bwMode="auto">
            <a:xfrm>
              <a:off x="2237" y="2127"/>
              <a:ext cx="19" cy="19"/>
            </a:xfrm>
            <a:custGeom>
              <a:avLst/>
              <a:gdLst>
                <a:gd name="T0" fmla="*/ 5 w 19"/>
                <a:gd name="T1" fmla="*/ 0 h 19"/>
                <a:gd name="T2" fmla="*/ 5 w 19"/>
                <a:gd name="T3" fmla="*/ 0 h 19"/>
                <a:gd name="T4" fmla="*/ 0 w 19"/>
                <a:gd name="T5" fmla="*/ 0 h 19"/>
                <a:gd name="T6" fmla="*/ 15 w 19"/>
                <a:gd name="T7" fmla="*/ 14 h 19"/>
                <a:gd name="T8" fmla="*/ 15 w 19"/>
                <a:gd name="T9" fmla="*/ 19 h 19"/>
                <a:gd name="T10" fmla="*/ 19 w 19"/>
                <a:gd name="T11" fmla="*/ 14 h 19"/>
                <a:gd name="T12" fmla="*/ 5 w 19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9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15" y="14"/>
                  </a:lnTo>
                  <a:lnTo>
                    <a:pt x="15" y="19"/>
                  </a:lnTo>
                  <a:lnTo>
                    <a:pt x="19" y="1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47" name="Freeform 63"/>
            <p:cNvSpPr>
              <a:spLocks/>
            </p:cNvSpPr>
            <p:nvPr/>
          </p:nvSpPr>
          <p:spPr bwMode="auto">
            <a:xfrm>
              <a:off x="2256" y="2151"/>
              <a:ext cx="20" cy="19"/>
            </a:xfrm>
            <a:custGeom>
              <a:avLst/>
              <a:gdLst>
                <a:gd name="T0" fmla="*/ 5 w 20"/>
                <a:gd name="T1" fmla="*/ 5 h 19"/>
                <a:gd name="T2" fmla="*/ 5 w 20"/>
                <a:gd name="T3" fmla="*/ 0 h 19"/>
                <a:gd name="T4" fmla="*/ 0 w 20"/>
                <a:gd name="T5" fmla="*/ 5 h 19"/>
                <a:gd name="T6" fmla="*/ 15 w 20"/>
                <a:gd name="T7" fmla="*/ 19 h 19"/>
                <a:gd name="T8" fmla="*/ 15 w 20"/>
                <a:gd name="T9" fmla="*/ 19 h 19"/>
                <a:gd name="T10" fmla="*/ 20 w 20"/>
                <a:gd name="T11" fmla="*/ 19 h 19"/>
                <a:gd name="T12" fmla="*/ 5 w 20"/>
                <a:gd name="T13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5" y="5"/>
                  </a:moveTo>
                  <a:lnTo>
                    <a:pt x="5" y="0"/>
                  </a:lnTo>
                  <a:lnTo>
                    <a:pt x="0" y="5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20" y="19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48" name="Freeform 64"/>
            <p:cNvSpPr>
              <a:spLocks/>
            </p:cNvSpPr>
            <p:nvPr/>
          </p:nvSpPr>
          <p:spPr bwMode="auto">
            <a:xfrm>
              <a:off x="2280" y="2180"/>
              <a:ext cx="15" cy="19"/>
            </a:xfrm>
            <a:custGeom>
              <a:avLst/>
              <a:gdLst>
                <a:gd name="T0" fmla="*/ 5 w 15"/>
                <a:gd name="T1" fmla="*/ 0 h 19"/>
                <a:gd name="T2" fmla="*/ 0 w 15"/>
                <a:gd name="T3" fmla="*/ 0 h 19"/>
                <a:gd name="T4" fmla="*/ 0 w 15"/>
                <a:gd name="T5" fmla="*/ 0 h 19"/>
                <a:gd name="T6" fmla="*/ 10 w 15"/>
                <a:gd name="T7" fmla="*/ 19 h 19"/>
                <a:gd name="T8" fmla="*/ 10 w 15"/>
                <a:gd name="T9" fmla="*/ 19 h 19"/>
                <a:gd name="T10" fmla="*/ 15 w 15"/>
                <a:gd name="T11" fmla="*/ 19 h 19"/>
                <a:gd name="T12" fmla="*/ 5 w 15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9">
                  <a:moveTo>
                    <a:pt x="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0" y="19"/>
                  </a:lnTo>
                  <a:lnTo>
                    <a:pt x="10" y="19"/>
                  </a:lnTo>
                  <a:lnTo>
                    <a:pt x="15" y="1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49" name="Freeform 65"/>
            <p:cNvSpPr>
              <a:spLocks/>
            </p:cNvSpPr>
            <p:nvPr/>
          </p:nvSpPr>
          <p:spPr bwMode="auto">
            <a:xfrm>
              <a:off x="2300" y="2208"/>
              <a:ext cx="12" cy="20"/>
            </a:xfrm>
            <a:custGeom>
              <a:avLst/>
              <a:gdLst>
                <a:gd name="T0" fmla="*/ 4 w 14"/>
                <a:gd name="T1" fmla="*/ 0 h 20"/>
                <a:gd name="T2" fmla="*/ 0 w 14"/>
                <a:gd name="T3" fmla="*/ 0 h 20"/>
                <a:gd name="T4" fmla="*/ 0 w 14"/>
                <a:gd name="T5" fmla="*/ 0 h 20"/>
                <a:gd name="T6" fmla="*/ 9 w 14"/>
                <a:gd name="T7" fmla="*/ 15 h 20"/>
                <a:gd name="T8" fmla="*/ 14 w 14"/>
                <a:gd name="T9" fmla="*/ 20 h 20"/>
                <a:gd name="T10" fmla="*/ 14 w 14"/>
                <a:gd name="T11" fmla="*/ 15 h 20"/>
                <a:gd name="T12" fmla="*/ 4 w 14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0">
                  <a:moveTo>
                    <a:pt x="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9" y="15"/>
                  </a:lnTo>
                  <a:lnTo>
                    <a:pt x="14" y="20"/>
                  </a:lnTo>
                  <a:lnTo>
                    <a:pt x="14" y="1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0" name="Freeform 66"/>
            <p:cNvSpPr>
              <a:spLocks/>
            </p:cNvSpPr>
            <p:nvPr/>
          </p:nvSpPr>
          <p:spPr bwMode="auto">
            <a:xfrm>
              <a:off x="2319" y="2232"/>
              <a:ext cx="14" cy="24"/>
            </a:xfrm>
            <a:custGeom>
              <a:avLst/>
              <a:gdLst>
                <a:gd name="T0" fmla="*/ 5 w 14"/>
                <a:gd name="T1" fmla="*/ 5 h 24"/>
                <a:gd name="T2" fmla="*/ 0 w 14"/>
                <a:gd name="T3" fmla="*/ 0 h 24"/>
                <a:gd name="T4" fmla="*/ 0 w 14"/>
                <a:gd name="T5" fmla="*/ 5 h 24"/>
                <a:gd name="T6" fmla="*/ 9 w 14"/>
                <a:gd name="T7" fmla="*/ 20 h 24"/>
                <a:gd name="T8" fmla="*/ 14 w 14"/>
                <a:gd name="T9" fmla="*/ 24 h 24"/>
                <a:gd name="T10" fmla="*/ 14 w 14"/>
                <a:gd name="T11" fmla="*/ 20 h 24"/>
                <a:gd name="T12" fmla="*/ 5 w 14"/>
                <a:gd name="T13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4">
                  <a:moveTo>
                    <a:pt x="5" y="5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9" y="20"/>
                  </a:lnTo>
                  <a:lnTo>
                    <a:pt x="14" y="24"/>
                  </a:lnTo>
                  <a:lnTo>
                    <a:pt x="14" y="20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1" name="Freeform 67"/>
            <p:cNvSpPr>
              <a:spLocks/>
            </p:cNvSpPr>
            <p:nvPr/>
          </p:nvSpPr>
          <p:spPr bwMode="auto">
            <a:xfrm>
              <a:off x="2338" y="2261"/>
              <a:ext cx="14" cy="19"/>
            </a:xfrm>
            <a:custGeom>
              <a:avLst/>
              <a:gdLst>
                <a:gd name="T0" fmla="*/ 5 w 14"/>
                <a:gd name="T1" fmla="*/ 0 h 19"/>
                <a:gd name="T2" fmla="*/ 0 w 14"/>
                <a:gd name="T3" fmla="*/ 0 h 19"/>
                <a:gd name="T4" fmla="*/ 0 w 14"/>
                <a:gd name="T5" fmla="*/ 0 h 19"/>
                <a:gd name="T6" fmla="*/ 10 w 14"/>
                <a:gd name="T7" fmla="*/ 19 h 19"/>
                <a:gd name="T8" fmla="*/ 14 w 14"/>
                <a:gd name="T9" fmla="*/ 19 h 19"/>
                <a:gd name="T10" fmla="*/ 14 w 14"/>
                <a:gd name="T11" fmla="*/ 19 h 19"/>
                <a:gd name="T12" fmla="*/ 5 w 14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9">
                  <a:moveTo>
                    <a:pt x="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0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2" name="Freeform 68"/>
            <p:cNvSpPr>
              <a:spLocks/>
            </p:cNvSpPr>
            <p:nvPr/>
          </p:nvSpPr>
          <p:spPr bwMode="auto">
            <a:xfrm>
              <a:off x="2357" y="2290"/>
              <a:ext cx="15" cy="19"/>
            </a:xfrm>
            <a:custGeom>
              <a:avLst/>
              <a:gdLst>
                <a:gd name="T0" fmla="*/ 5 w 15"/>
                <a:gd name="T1" fmla="*/ 0 h 19"/>
                <a:gd name="T2" fmla="*/ 0 w 15"/>
                <a:gd name="T3" fmla="*/ 0 h 19"/>
                <a:gd name="T4" fmla="*/ 0 w 15"/>
                <a:gd name="T5" fmla="*/ 0 h 19"/>
                <a:gd name="T6" fmla="*/ 10 w 15"/>
                <a:gd name="T7" fmla="*/ 14 h 19"/>
                <a:gd name="T8" fmla="*/ 15 w 15"/>
                <a:gd name="T9" fmla="*/ 19 h 19"/>
                <a:gd name="T10" fmla="*/ 15 w 15"/>
                <a:gd name="T11" fmla="*/ 14 h 19"/>
                <a:gd name="T12" fmla="*/ 5 w 15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9">
                  <a:moveTo>
                    <a:pt x="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0" y="14"/>
                  </a:lnTo>
                  <a:lnTo>
                    <a:pt x="15" y="19"/>
                  </a:lnTo>
                  <a:lnTo>
                    <a:pt x="15" y="1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3" name="Freeform 69"/>
            <p:cNvSpPr>
              <a:spLocks/>
            </p:cNvSpPr>
            <p:nvPr/>
          </p:nvSpPr>
          <p:spPr bwMode="auto">
            <a:xfrm>
              <a:off x="2376" y="2314"/>
              <a:ext cx="15" cy="24"/>
            </a:xfrm>
            <a:custGeom>
              <a:avLst/>
              <a:gdLst>
                <a:gd name="T0" fmla="*/ 5 w 15"/>
                <a:gd name="T1" fmla="*/ 5 h 24"/>
                <a:gd name="T2" fmla="*/ 5 w 15"/>
                <a:gd name="T3" fmla="*/ 0 h 24"/>
                <a:gd name="T4" fmla="*/ 0 w 15"/>
                <a:gd name="T5" fmla="*/ 5 h 24"/>
                <a:gd name="T6" fmla="*/ 10 w 15"/>
                <a:gd name="T7" fmla="*/ 19 h 24"/>
                <a:gd name="T8" fmla="*/ 15 w 15"/>
                <a:gd name="T9" fmla="*/ 24 h 24"/>
                <a:gd name="T10" fmla="*/ 15 w 15"/>
                <a:gd name="T11" fmla="*/ 19 h 24"/>
                <a:gd name="T12" fmla="*/ 5 w 15"/>
                <a:gd name="T13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4">
                  <a:moveTo>
                    <a:pt x="5" y="5"/>
                  </a:moveTo>
                  <a:lnTo>
                    <a:pt x="5" y="0"/>
                  </a:lnTo>
                  <a:lnTo>
                    <a:pt x="0" y="5"/>
                  </a:lnTo>
                  <a:lnTo>
                    <a:pt x="10" y="19"/>
                  </a:lnTo>
                  <a:lnTo>
                    <a:pt x="15" y="24"/>
                  </a:lnTo>
                  <a:lnTo>
                    <a:pt x="15" y="19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4" name="Freeform 70"/>
            <p:cNvSpPr>
              <a:spLocks/>
            </p:cNvSpPr>
            <p:nvPr/>
          </p:nvSpPr>
          <p:spPr bwMode="auto">
            <a:xfrm>
              <a:off x="2396" y="2343"/>
              <a:ext cx="19" cy="19"/>
            </a:xfrm>
            <a:custGeom>
              <a:avLst/>
              <a:gdLst>
                <a:gd name="T0" fmla="*/ 4 w 19"/>
                <a:gd name="T1" fmla="*/ 0 h 19"/>
                <a:gd name="T2" fmla="*/ 4 w 19"/>
                <a:gd name="T3" fmla="*/ 0 h 19"/>
                <a:gd name="T4" fmla="*/ 0 w 19"/>
                <a:gd name="T5" fmla="*/ 0 h 19"/>
                <a:gd name="T6" fmla="*/ 14 w 19"/>
                <a:gd name="T7" fmla="*/ 19 h 19"/>
                <a:gd name="T8" fmla="*/ 14 w 19"/>
                <a:gd name="T9" fmla="*/ 19 h 19"/>
                <a:gd name="T10" fmla="*/ 19 w 19"/>
                <a:gd name="T11" fmla="*/ 19 h 19"/>
                <a:gd name="T12" fmla="*/ 4 w 19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9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9" y="1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5" name="Freeform 71"/>
            <p:cNvSpPr>
              <a:spLocks/>
            </p:cNvSpPr>
            <p:nvPr/>
          </p:nvSpPr>
          <p:spPr bwMode="auto">
            <a:xfrm>
              <a:off x="2415" y="2372"/>
              <a:ext cx="19" cy="19"/>
            </a:xfrm>
            <a:custGeom>
              <a:avLst/>
              <a:gdLst>
                <a:gd name="T0" fmla="*/ 5 w 19"/>
                <a:gd name="T1" fmla="*/ 0 h 19"/>
                <a:gd name="T2" fmla="*/ 5 w 19"/>
                <a:gd name="T3" fmla="*/ 0 h 19"/>
                <a:gd name="T4" fmla="*/ 0 w 19"/>
                <a:gd name="T5" fmla="*/ 0 h 19"/>
                <a:gd name="T6" fmla="*/ 14 w 19"/>
                <a:gd name="T7" fmla="*/ 14 h 19"/>
                <a:gd name="T8" fmla="*/ 14 w 19"/>
                <a:gd name="T9" fmla="*/ 19 h 19"/>
                <a:gd name="T10" fmla="*/ 19 w 19"/>
                <a:gd name="T11" fmla="*/ 14 h 19"/>
                <a:gd name="T12" fmla="*/ 5 w 19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9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14" y="14"/>
                  </a:lnTo>
                  <a:lnTo>
                    <a:pt x="14" y="19"/>
                  </a:lnTo>
                  <a:lnTo>
                    <a:pt x="19" y="1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6" name="Freeform 72"/>
            <p:cNvSpPr>
              <a:spLocks/>
            </p:cNvSpPr>
            <p:nvPr/>
          </p:nvSpPr>
          <p:spPr bwMode="auto">
            <a:xfrm>
              <a:off x="2434" y="2396"/>
              <a:ext cx="20" cy="24"/>
            </a:xfrm>
            <a:custGeom>
              <a:avLst/>
              <a:gdLst>
                <a:gd name="T0" fmla="*/ 5 w 19"/>
                <a:gd name="T1" fmla="*/ 5 h 24"/>
                <a:gd name="T2" fmla="*/ 5 w 19"/>
                <a:gd name="T3" fmla="*/ 0 h 24"/>
                <a:gd name="T4" fmla="*/ 0 w 19"/>
                <a:gd name="T5" fmla="*/ 5 h 24"/>
                <a:gd name="T6" fmla="*/ 14 w 19"/>
                <a:gd name="T7" fmla="*/ 19 h 24"/>
                <a:gd name="T8" fmla="*/ 14 w 19"/>
                <a:gd name="T9" fmla="*/ 24 h 24"/>
                <a:gd name="T10" fmla="*/ 19 w 19"/>
                <a:gd name="T11" fmla="*/ 19 h 24"/>
                <a:gd name="T12" fmla="*/ 5 w 19"/>
                <a:gd name="T13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4">
                  <a:moveTo>
                    <a:pt x="5" y="5"/>
                  </a:moveTo>
                  <a:lnTo>
                    <a:pt x="5" y="0"/>
                  </a:lnTo>
                  <a:lnTo>
                    <a:pt x="0" y="5"/>
                  </a:lnTo>
                  <a:lnTo>
                    <a:pt x="14" y="19"/>
                  </a:lnTo>
                  <a:lnTo>
                    <a:pt x="14" y="24"/>
                  </a:lnTo>
                  <a:lnTo>
                    <a:pt x="19" y="19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7" name="Freeform 73"/>
            <p:cNvSpPr>
              <a:spLocks/>
            </p:cNvSpPr>
            <p:nvPr/>
          </p:nvSpPr>
          <p:spPr bwMode="auto">
            <a:xfrm>
              <a:off x="2453" y="2425"/>
              <a:ext cx="19" cy="19"/>
            </a:xfrm>
            <a:custGeom>
              <a:avLst/>
              <a:gdLst>
                <a:gd name="T0" fmla="*/ 5 w 19"/>
                <a:gd name="T1" fmla="*/ 0 h 19"/>
                <a:gd name="T2" fmla="*/ 5 w 19"/>
                <a:gd name="T3" fmla="*/ 0 h 19"/>
                <a:gd name="T4" fmla="*/ 0 w 19"/>
                <a:gd name="T5" fmla="*/ 0 h 19"/>
                <a:gd name="T6" fmla="*/ 15 w 19"/>
                <a:gd name="T7" fmla="*/ 19 h 19"/>
                <a:gd name="T8" fmla="*/ 15 w 19"/>
                <a:gd name="T9" fmla="*/ 19 h 19"/>
                <a:gd name="T10" fmla="*/ 19 w 19"/>
                <a:gd name="T11" fmla="*/ 19 h 19"/>
                <a:gd name="T12" fmla="*/ 5 w 19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9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9" y="1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" name="Freeform 74"/>
            <p:cNvSpPr>
              <a:spLocks/>
            </p:cNvSpPr>
            <p:nvPr/>
          </p:nvSpPr>
          <p:spPr bwMode="auto">
            <a:xfrm>
              <a:off x="2477" y="2453"/>
              <a:ext cx="15" cy="20"/>
            </a:xfrm>
            <a:custGeom>
              <a:avLst/>
              <a:gdLst>
                <a:gd name="T0" fmla="*/ 5 w 15"/>
                <a:gd name="T1" fmla="*/ 0 h 20"/>
                <a:gd name="T2" fmla="*/ 0 w 15"/>
                <a:gd name="T3" fmla="*/ 0 h 20"/>
                <a:gd name="T4" fmla="*/ 0 w 15"/>
                <a:gd name="T5" fmla="*/ 0 h 20"/>
                <a:gd name="T6" fmla="*/ 10 w 15"/>
                <a:gd name="T7" fmla="*/ 15 h 20"/>
                <a:gd name="T8" fmla="*/ 10 w 15"/>
                <a:gd name="T9" fmla="*/ 20 h 20"/>
                <a:gd name="T10" fmla="*/ 15 w 15"/>
                <a:gd name="T11" fmla="*/ 15 h 20"/>
                <a:gd name="T12" fmla="*/ 5 w 15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0">
                  <a:moveTo>
                    <a:pt x="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0" y="15"/>
                  </a:lnTo>
                  <a:lnTo>
                    <a:pt x="10" y="20"/>
                  </a:lnTo>
                  <a:lnTo>
                    <a:pt x="15" y="1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9" name="Freeform 75"/>
            <p:cNvSpPr>
              <a:spLocks/>
            </p:cNvSpPr>
            <p:nvPr/>
          </p:nvSpPr>
          <p:spPr bwMode="auto">
            <a:xfrm>
              <a:off x="2496" y="2477"/>
              <a:ext cx="15" cy="24"/>
            </a:xfrm>
            <a:custGeom>
              <a:avLst/>
              <a:gdLst>
                <a:gd name="T0" fmla="*/ 5 w 15"/>
                <a:gd name="T1" fmla="*/ 5 h 24"/>
                <a:gd name="T2" fmla="*/ 0 w 15"/>
                <a:gd name="T3" fmla="*/ 0 h 24"/>
                <a:gd name="T4" fmla="*/ 0 w 15"/>
                <a:gd name="T5" fmla="*/ 5 h 24"/>
                <a:gd name="T6" fmla="*/ 10 w 15"/>
                <a:gd name="T7" fmla="*/ 20 h 24"/>
                <a:gd name="T8" fmla="*/ 15 w 15"/>
                <a:gd name="T9" fmla="*/ 24 h 24"/>
                <a:gd name="T10" fmla="*/ 15 w 15"/>
                <a:gd name="T11" fmla="*/ 20 h 24"/>
                <a:gd name="T12" fmla="*/ 5 w 15"/>
                <a:gd name="T13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4">
                  <a:moveTo>
                    <a:pt x="5" y="5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0" y="20"/>
                  </a:lnTo>
                  <a:lnTo>
                    <a:pt x="15" y="24"/>
                  </a:lnTo>
                  <a:lnTo>
                    <a:pt x="15" y="20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60" name="Freeform 76"/>
            <p:cNvSpPr>
              <a:spLocks/>
            </p:cNvSpPr>
            <p:nvPr/>
          </p:nvSpPr>
          <p:spPr bwMode="auto">
            <a:xfrm>
              <a:off x="2516" y="2506"/>
              <a:ext cx="12" cy="19"/>
            </a:xfrm>
            <a:custGeom>
              <a:avLst/>
              <a:gdLst>
                <a:gd name="T0" fmla="*/ 4 w 14"/>
                <a:gd name="T1" fmla="*/ 0 h 19"/>
                <a:gd name="T2" fmla="*/ 0 w 14"/>
                <a:gd name="T3" fmla="*/ 0 h 19"/>
                <a:gd name="T4" fmla="*/ 0 w 14"/>
                <a:gd name="T5" fmla="*/ 0 h 19"/>
                <a:gd name="T6" fmla="*/ 9 w 14"/>
                <a:gd name="T7" fmla="*/ 19 h 19"/>
                <a:gd name="T8" fmla="*/ 14 w 14"/>
                <a:gd name="T9" fmla="*/ 19 h 19"/>
                <a:gd name="T10" fmla="*/ 14 w 14"/>
                <a:gd name="T11" fmla="*/ 19 h 19"/>
                <a:gd name="T12" fmla="*/ 4 w 14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9">
                  <a:moveTo>
                    <a:pt x="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9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61" name="Freeform 77"/>
            <p:cNvSpPr>
              <a:spLocks/>
            </p:cNvSpPr>
            <p:nvPr/>
          </p:nvSpPr>
          <p:spPr bwMode="auto">
            <a:xfrm>
              <a:off x="2535" y="2535"/>
              <a:ext cx="14" cy="19"/>
            </a:xfrm>
            <a:custGeom>
              <a:avLst/>
              <a:gdLst>
                <a:gd name="T0" fmla="*/ 5 w 14"/>
                <a:gd name="T1" fmla="*/ 0 h 19"/>
                <a:gd name="T2" fmla="*/ 0 w 14"/>
                <a:gd name="T3" fmla="*/ 0 h 19"/>
                <a:gd name="T4" fmla="*/ 0 w 14"/>
                <a:gd name="T5" fmla="*/ 0 h 19"/>
                <a:gd name="T6" fmla="*/ 9 w 14"/>
                <a:gd name="T7" fmla="*/ 14 h 19"/>
                <a:gd name="T8" fmla="*/ 14 w 14"/>
                <a:gd name="T9" fmla="*/ 19 h 19"/>
                <a:gd name="T10" fmla="*/ 14 w 14"/>
                <a:gd name="T11" fmla="*/ 14 h 19"/>
                <a:gd name="T12" fmla="*/ 5 w 14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9">
                  <a:moveTo>
                    <a:pt x="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9" y="14"/>
                  </a:lnTo>
                  <a:lnTo>
                    <a:pt x="14" y="19"/>
                  </a:lnTo>
                  <a:lnTo>
                    <a:pt x="14" y="1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62" name="Freeform 78"/>
            <p:cNvSpPr>
              <a:spLocks/>
            </p:cNvSpPr>
            <p:nvPr/>
          </p:nvSpPr>
          <p:spPr bwMode="auto">
            <a:xfrm>
              <a:off x="2554" y="2559"/>
              <a:ext cx="14" cy="24"/>
            </a:xfrm>
            <a:custGeom>
              <a:avLst/>
              <a:gdLst>
                <a:gd name="T0" fmla="*/ 5 w 14"/>
                <a:gd name="T1" fmla="*/ 5 h 24"/>
                <a:gd name="T2" fmla="*/ 5 w 14"/>
                <a:gd name="T3" fmla="*/ 0 h 24"/>
                <a:gd name="T4" fmla="*/ 0 w 14"/>
                <a:gd name="T5" fmla="*/ 5 h 24"/>
                <a:gd name="T6" fmla="*/ 10 w 14"/>
                <a:gd name="T7" fmla="*/ 19 h 24"/>
                <a:gd name="T8" fmla="*/ 14 w 14"/>
                <a:gd name="T9" fmla="*/ 24 h 24"/>
                <a:gd name="T10" fmla="*/ 14 w 14"/>
                <a:gd name="T11" fmla="*/ 19 h 24"/>
                <a:gd name="T12" fmla="*/ 5 w 14"/>
                <a:gd name="T13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4">
                  <a:moveTo>
                    <a:pt x="5" y="5"/>
                  </a:moveTo>
                  <a:lnTo>
                    <a:pt x="5" y="0"/>
                  </a:lnTo>
                  <a:lnTo>
                    <a:pt x="0" y="5"/>
                  </a:lnTo>
                  <a:lnTo>
                    <a:pt x="10" y="19"/>
                  </a:lnTo>
                  <a:lnTo>
                    <a:pt x="14" y="24"/>
                  </a:lnTo>
                  <a:lnTo>
                    <a:pt x="14" y="19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63" name="Freeform 79"/>
            <p:cNvSpPr>
              <a:spLocks/>
            </p:cNvSpPr>
            <p:nvPr/>
          </p:nvSpPr>
          <p:spPr bwMode="auto">
            <a:xfrm>
              <a:off x="2573" y="2588"/>
              <a:ext cx="15" cy="19"/>
            </a:xfrm>
            <a:custGeom>
              <a:avLst/>
              <a:gdLst>
                <a:gd name="T0" fmla="*/ 5 w 15"/>
                <a:gd name="T1" fmla="*/ 0 h 19"/>
                <a:gd name="T2" fmla="*/ 5 w 15"/>
                <a:gd name="T3" fmla="*/ 0 h 19"/>
                <a:gd name="T4" fmla="*/ 0 w 15"/>
                <a:gd name="T5" fmla="*/ 0 h 19"/>
                <a:gd name="T6" fmla="*/ 10 w 15"/>
                <a:gd name="T7" fmla="*/ 19 h 19"/>
                <a:gd name="T8" fmla="*/ 15 w 15"/>
                <a:gd name="T9" fmla="*/ 19 h 19"/>
                <a:gd name="T10" fmla="*/ 15 w 15"/>
                <a:gd name="T11" fmla="*/ 19 h 19"/>
                <a:gd name="T12" fmla="*/ 5 w 15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9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10" y="19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64" name="Freeform 80"/>
            <p:cNvSpPr>
              <a:spLocks/>
            </p:cNvSpPr>
            <p:nvPr/>
          </p:nvSpPr>
          <p:spPr bwMode="auto">
            <a:xfrm>
              <a:off x="2592" y="2617"/>
              <a:ext cx="20" cy="19"/>
            </a:xfrm>
            <a:custGeom>
              <a:avLst/>
              <a:gdLst>
                <a:gd name="T0" fmla="*/ 5 w 20"/>
                <a:gd name="T1" fmla="*/ 0 h 19"/>
                <a:gd name="T2" fmla="*/ 5 w 20"/>
                <a:gd name="T3" fmla="*/ 0 h 19"/>
                <a:gd name="T4" fmla="*/ 0 w 20"/>
                <a:gd name="T5" fmla="*/ 0 h 19"/>
                <a:gd name="T6" fmla="*/ 15 w 20"/>
                <a:gd name="T7" fmla="*/ 14 h 19"/>
                <a:gd name="T8" fmla="*/ 15 w 20"/>
                <a:gd name="T9" fmla="*/ 19 h 19"/>
                <a:gd name="T10" fmla="*/ 20 w 20"/>
                <a:gd name="T11" fmla="*/ 14 h 19"/>
                <a:gd name="T12" fmla="*/ 5 w 20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15" y="14"/>
                  </a:lnTo>
                  <a:lnTo>
                    <a:pt x="15" y="19"/>
                  </a:lnTo>
                  <a:lnTo>
                    <a:pt x="20" y="1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65" name="Freeform 81"/>
            <p:cNvSpPr>
              <a:spLocks/>
            </p:cNvSpPr>
            <p:nvPr/>
          </p:nvSpPr>
          <p:spPr bwMode="auto">
            <a:xfrm>
              <a:off x="2612" y="2641"/>
              <a:ext cx="19" cy="24"/>
            </a:xfrm>
            <a:custGeom>
              <a:avLst/>
              <a:gdLst>
                <a:gd name="T0" fmla="*/ 4 w 19"/>
                <a:gd name="T1" fmla="*/ 4 h 24"/>
                <a:gd name="T2" fmla="*/ 4 w 19"/>
                <a:gd name="T3" fmla="*/ 0 h 24"/>
                <a:gd name="T4" fmla="*/ 0 w 19"/>
                <a:gd name="T5" fmla="*/ 4 h 24"/>
                <a:gd name="T6" fmla="*/ 14 w 19"/>
                <a:gd name="T7" fmla="*/ 19 h 24"/>
                <a:gd name="T8" fmla="*/ 14 w 19"/>
                <a:gd name="T9" fmla="*/ 24 h 24"/>
                <a:gd name="T10" fmla="*/ 19 w 19"/>
                <a:gd name="T11" fmla="*/ 19 h 24"/>
                <a:gd name="T12" fmla="*/ 4 w 19"/>
                <a:gd name="T13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4">
                  <a:moveTo>
                    <a:pt x="4" y="4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14" y="19"/>
                  </a:lnTo>
                  <a:lnTo>
                    <a:pt x="14" y="24"/>
                  </a:lnTo>
                  <a:lnTo>
                    <a:pt x="19" y="19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66" name="Freeform 82"/>
            <p:cNvSpPr>
              <a:spLocks/>
            </p:cNvSpPr>
            <p:nvPr/>
          </p:nvSpPr>
          <p:spPr bwMode="auto">
            <a:xfrm>
              <a:off x="2631" y="2669"/>
              <a:ext cx="19" cy="20"/>
            </a:xfrm>
            <a:custGeom>
              <a:avLst/>
              <a:gdLst>
                <a:gd name="T0" fmla="*/ 5 w 19"/>
                <a:gd name="T1" fmla="*/ 5 h 20"/>
                <a:gd name="T2" fmla="*/ 5 w 19"/>
                <a:gd name="T3" fmla="*/ 0 h 20"/>
                <a:gd name="T4" fmla="*/ 0 w 19"/>
                <a:gd name="T5" fmla="*/ 5 h 20"/>
                <a:gd name="T6" fmla="*/ 14 w 19"/>
                <a:gd name="T7" fmla="*/ 20 h 20"/>
                <a:gd name="T8" fmla="*/ 14 w 19"/>
                <a:gd name="T9" fmla="*/ 20 h 20"/>
                <a:gd name="T10" fmla="*/ 19 w 19"/>
                <a:gd name="T11" fmla="*/ 20 h 20"/>
                <a:gd name="T12" fmla="*/ 5 w 19"/>
                <a:gd name="T13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0">
                  <a:moveTo>
                    <a:pt x="5" y="5"/>
                  </a:moveTo>
                  <a:lnTo>
                    <a:pt x="5" y="0"/>
                  </a:lnTo>
                  <a:lnTo>
                    <a:pt x="0" y="5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9" y="20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67" name="Freeform 83"/>
            <p:cNvSpPr>
              <a:spLocks/>
            </p:cNvSpPr>
            <p:nvPr/>
          </p:nvSpPr>
          <p:spPr bwMode="auto">
            <a:xfrm>
              <a:off x="2655" y="2698"/>
              <a:ext cx="14" cy="19"/>
            </a:xfrm>
            <a:custGeom>
              <a:avLst/>
              <a:gdLst>
                <a:gd name="T0" fmla="*/ 5 w 14"/>
                <a:gd name="T1" fmla="*/ 0 h 19"/>
                <a:gd name="T2" fmla="*/ 0 w 14"/>
                <a:gd name="T3" fmla="*/ 0 h 19"/>
                <a:gd name="T4" fmla="*/ 0 w 14"/>
                <a:gd name="T5" fmla="*/ 0 h 19"/>
                <a:gd name="T6" fmla="*/ 9 w 14"/>
                <a:gd name="T7" fmla="*/ 15 h 19"/>
                <a:gd name="T8" fmla="*/ 9 w 14"/>
                <a:gd name="T9" fmla="*/ 19 h 19"/>
                <a:gd name="T10" fmla="*/ 14 w 14"/>
                <a:gd name="T11" fmla="*/ 15 h 19"/>
                <a:gd name="T12" fmla="*/ 5 w 14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9">
                  <a:moveTo>
                    <a:pt x="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9" y="15"/>
                  </a:lnTo>
                  <a:lnTo>
                    <a:pt x="9" y="19"/>
                  </a:lnTo>
                  <a:lnTo>
                    <a:pt x="14" y="1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68" name="Freeform 84"/>
            <p:cNvSpPr>
              <a:spLocks/>
            </p:cNvSpPr>
            <p:nvPr/>
          </p:nvSpPr>
          <p:spPr bwMode="auto">
            <a:xfrm>
              <a:off x="2674" y="2722"/>
              <a:ext cx="14" cy="24"/>
            </a:xfrm>
            <a:custGeom>
              <a:avLst/>
              <a:gdLst>
                <a:gd name="T0" fmla="*/ 5 w 14"/>
                <a:gd name="T1" fmla="*/ 5 h 24"/>
                <a:gd name="T2" fmla="*/ 0 w 14"/>
                <a:gd name="T3" fmla="*/ 0 h 24"/>
                <a:gd name="T4" fmla="*/ 0 w 14"/>
                <a:gd name="T5" fmla="*/ 5 h 24"/>
                <a:gd name="T6" fmla="*/ 10 w 14"/>
                <a:gd name="T7" fmla="*/ 19 h 24"/>
                <a:gd name="T8" fmla="*/ 10 w 14"/>
                <a:gd name="T9" fmla="*/ 24 h 24"/>
                <a:gd name="T10" fmla="*/ 14 w 14"/>
                <a:gd name="T11" fmla="*/ 19 h 24"/>
                <a:gd name="T12" fmla="*/ 5 w 14"/>
                <a:gd name="T13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4">
                  <a:moveTo>
                    <a:pt x="5" y="5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0" y="19"/>
                  </a:lnTo>
                  <a:lnTo>
                    <a:pt x="10" y="24"/>
                  </a:lnTo>
                  <a:lnTo>
                    <a:pt x="14" y="19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69" name="Freeform 85"/>
            <p:cNvSpPr>
              <a:spLocks/>
            </p:cNvSpPr>
            <p:nvPr/>
          </p:nvSpPr>
          <p:spPr bwMode="auto">
            <a:xfrm>
              <a:off x="2693" y="2751"/>
              <a:ext cx="15" cy="19"/>
            </a:xfrm>
            <a:custGeom>
              <a:avLst/>
              <a:gdLst>
                <a:gd name="T0" fmla="*/ 5 w 15"/>
                <a:gd name="T1" fmla="*/ 5 h 19"/>
                <a:gd name="T2" fmla="*/ 0 w 15"/>
                <a:gd name="T3" fmla="*/ 0 h 19"/>
                <a:gd name="T4" fmla="*/ 0 w 15"/>
                <a:gd name="T5" fmla="*/ 5 h 19"/>
                <a:gd name="T6" fmla="*/ 10 w 15"/>
                <a:gd name="T7" fmla="*/ 19 h 19"/>
                <a:gd name="T8" fmla="*/ 15 w 15"/>
                <a:gd name="T9" fmla="*/ 19 h 19"/>
                <a:gd name="T10" fmla="*/ 15 w 15"/>
                <a:gd name="T11" fmla="*/ 19 h 19"/>
                <a:gd name="T12" fmla="*/ 5 w 15"/>
                <a:gd name="T13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9">
                  <a:moveTo>
                    <a:pt x="5" y="5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0" y="19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70" name="Freeform 86"/>
            <p:cNvSpPr>
              <a:spLocks/>
            </p:cNvSpPr>
            <p:nvPr/>
          </p:nvSpPr>
          <p:spPr bwMode="auto">
            <a:xfrm>
              <a:off x="2713" y="2780"/>
              <a:ext cx="14" cy="19"/>
            </a:xfrm>
            <a:custGeom>
              <a:avLst/>
              <a:gdLst>
                <a:gd name="T0" fmla="*/ 4 w 14"/>
                <a:gd name="T1" fmla="*/ 0 h 19"/>
                <a:gd name="T2" fmla="*/ 0 w 14"/>
                <a:gd name="T3" fmla="*/ 0 h 19"/>
                <a:gd name="T4" fmla="*/ 0 w 14"/>
                <a:gd name="T5" fmla="*/ 0 h 19"/>
                <a:gd name="T6" fmla="*/ 9 w 14"/>
                <a:gd name="T7" fmla="*/ 14 h 19"/>
                <a:gd name="T8" fmla="*/ 14 w 14"/>
                <a:gd name="T9" fmla="*/ 19 h 19"/>
                <a:gd name="T10" fmla="*/ 14 w 14"/>
                <a:gd name="T11" fmla="*/ 14 h 19"/>
                <a:gd name="T12" fmla="*/ 4 w 14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9">
                  <a:moveTo>
                    <a:pt x="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9" y="14"/>
                  </a:lnTo>
                  <a:lnTo>
                    <a:pt x="14" y="19"/>
                  </a:lnTo>
                  <a:lnTo>
                    <a:pt x="14" y="1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71" name="Freeform 87"/>
            <p:cNvSpPr>
              <a:spLocks/>
            </p:cNvSpPr>
            <p:nvPr/>
          </p:nvSpPr>
          <p:spPr bwMode="auto">
            <a:xfrm>
              <a:off x="2732" y="2804"/>
              <a:ext cx="12" cy="24"/>
            </a:xfrm>
            <a:custGeom>
              <a:avLst/>
              <a:gdLst>
                <a:gd name="T0" fmla="*/ 5 w 14"/>
                <a:gd name="T1" fmla="*/ 5 h 24"/>
                <a:gd name="T2" fmla="*/ 0 w 14"/>
                <a:gd name="T3" fmla="*/ 0 h 24"/>
                <a:gd name="T4" fmla="*/ 0 w 14"/>
                <a:gd name="T5" fmla="*/ 5 h 24"/>
                <a:gd name="T6" fmla="*/ 9 w 14"/>
                <a:gd name="T7" fmla="*/ 19 h 24"/>
                <a:gd name="T8" fmla="*/ 14 w 14"/>
                <a:gd name="T9" fmla="*/ 24 h 24"/>
                <a:gd name="T10" fmla="*/ 14 w 14"/>
                <a:gd name="T11" fmla="*/ 19 h 24"/>
                <a:gd name="T12" fmla="*/ 5 w 14"/>
                <a:gd name="T13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4">
                  <a:moveTo>
                    <a:pt x="5" y="5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9" y="19"/>
                  </a:lnTo>
                  <a:lnTo>
                    <a:pt x="14" y="24"/>
                  </a:lnTo>
                  <a:lnTo>
                    <a:pt x="14" y="19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72" name="Freeform 88"/>
            <p:cNvSpPr>
              <a:spLocks/>
            </p:cNvSpPr>
            <p:nvPr/>
          </p:nvSpPr>
          <p:spPr bwMode="auto">
            <a:xfrm>
              <a:off x="2751" y="2833"/>
              <a:ext cx="14" cy="19"/>
            </a:xfrm>
            <a:custGeom>
              <a:avLst/>
              <a:gdLst>
                <a:gd name="T0" fmla="*/ 5 w 14"/>
                <a:gd name="T1" fmla="*/ 4 h 19"/>
                <a:gd name="T2" fmla="*/ 5 w 14"/>
                <a:gd name="T3" fmla="*/ 0 h 19"/>
                <a:gd name="T4" fmla="*/ 0 w 14"/>
                <a:gd name="T5" fmla="*/ 4 h 19"/>
                <a:gd name="T6" fmla="*/ 10 w 14"/>
                <a:gd name="T7" fmla="*/ 19 h 19"/>
                <a:gd name="T8" fmla="*/ 14 w 14"/>
                <a:gd name="T9" fmla="*/ 19 h 19"/>
                <a:gd name="T10" fmla="*/ 14 w 14"/>
                <a:gd name="T11" fmla="*/ 19 h 19"/>
                <a:gd name="T12" fmla="*/ 5 w 14"/>
                <a:gd name="T13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9">
                  <a:moveTo>
                    <a:pt x="5" y="4"/>
                  </a:moveTo>
                  <a:lnTo>
                    <a:pt x="5" y="0"/>
                  </a:lnTo>
                  <a:lnTo>
                    <a:pt x="0" y="4"/>
                  </a:lnTo>
                  <a:lnTo>
                    <a:pt x="10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73" name="Freeform 89"/>
            <p:cNvSpPr>
              <a:spLocks/>
            </p:cNvSpPr>
            <p:nvPr/>
          </p:nvSpPr>
          <p:spPr bwMode="auto">
            <a:xfrm>
              <a:off x="2770" y="2861"/>
              <a:ext cx="15" cy="20"/>
            </a:xfrm>
            <a:custGeom>
              <a:avLst/>
              <a:gdLst>
                <a:gd name="T0" fmla="*/ 5 w 15"/>
                <a:gd name="T1" fmla="*/ 0 h 20"/>
                <a:gd name="T2" fmla="*/ 5 w 15"/>
                <a:gd name="T3" fmla="*/ 0 h 20"/>
                <a:gd name="T4" fmla="*/ 0 w 15"/>
                <a:gd name="T5" fmla="*/ 0 h 20"/>
                <a:gd name="T6" fmla="*/ 10 w 15"/>
                <a:gd name="T7" fmla="*/ 15 h 20"/>
                <a:gd name="T8" fmla="*/ 15 w 15"/>
                <a:gd name="T9" fmla="*/ 20 h 20"/>
                <a:gd name="T10" fmla="*/ 15 w 15"/>
                <a:gd name="T11" fmla="*/ 15 h 20"/>
                <a:gd name="T12" fmla="*/ 5 w 15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0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10" y="15"/>
                  </a:lnTo>
                  <a:lnTo>
                    <a:pt x="15" y="20"/>
                  </a:lnTo>
                  <a:lnTo>
                    <a:pt x="15" y="1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74" name="Freeform 90"/>
            <p:cNvSpPr>
              <a:spLocks/>
            </p:cNvSpPr>
            <p:nvPr/>
          </p:nvSpPr>
          <p:spPr bwMode="auto">
            <a:xfrm>
              <a:off x="2789" y="2885"/>
              <a:ext cx="20" cy="24"/>
            </a:xfrm>
            <a:custGeom>
              <a:avLst/>
              <a:gdLst>
                <a:gd name="T0" fmla="*/ 5 w 20"/>
                <a:gd name="T1" fmla="*/ 5 h 24"/>
                <a:gd name="T2" fmla="*/ 5 w 20"/>
                <a:gd name="T3" fmla="*/ 0 h 24"/>
                <a:gd name="T4" fmla="*/ 0 w 20"/>
                <a:gd name="T5" fmla="*/ 5 h 24"/>
                <a:gd name="T6" fmla="*/ 15 w 20"/>
                <a:gd name="T7" fmla="*/ 20 h 24"/>
                <a:gd name="T8" fmla="*/ 15 w 20"/>
                <a:gd name="T9" fmla="*/ 24 h 24"/>
                <a:gd name="T10" fmla="*/ 20 w 20"/>
                <a:gd name="T11" fmla="*/ 20 h 24"/>
                <a:gd name="T12" fmla="*/ 5 w 20"/>
                <a:gd name="T13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4">
                  <a:moveTo>
                    <a:pt x="5" y="5"/>
                  </a:moveTo>
                  <a:lnTo>
                    <a:pt x="5" y="0"/>
                  </a:lnTo>
                  <a:lnTo>
                    <a:pt x="0" y="5"/>
                  </a:lnTo>
                  <a:lnTo>
                    <a:pt x="15" y="20"/>
                  </a:lnTo>
                  <a:lnTo>
                    <a:pt x="15" y="24"/>
                  </a:lnTo>
                  <a:lnTo>
                    <a:pt x="20" y="20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75" name="Freeform 91"/>
            <p:cNvSpPr>
              <a:spLocks/>
            </p:cNvSpPr>
            <p:nvPr/>
          </p:nvSpPr>
          <p:spPr bwMode="auto">
            <a:xfrm>
              <a:off x="2809" y="2914"/>
              <a:ext cx="20" cy="19"/>
            </a:xfrm>
            <a:custGeom>
              <a:avLst/>
              <a:gdLst>
                <a:gd name="T0" fmla="*/ 4 w 19"/>
                <a:gd name="T1" fmla="*/ 5 h 19"/>
                <a:gd name="T2" fmla="*/ 4 w 19"/>
                <a:gd name="T3" fmla="*/ 0 h 19"/>
                <a:gd name="T4" fmla="*/ 0 w 19"/>
                <a:gd name="T5" fmla="*/ 5 h 19"/>
                <a:gd name="T6" fmla="*/ 14 w 19"/>
                <a:gd name="T7" fmla="*/ 19 h 19"/>
                <a:gd name="T8" fmla="*/ 14 w 19"/>
                <a:gd name="T9" fmla="*/ 19 h 19"/>
                <a:gd name="T10" fmla="*/ 19 w 19"/>
                <a:gd name="T11" fmla="*/ 19 h 19"/>
                <a:gd name="T12" fmla="*/ 4 w 19"/>
                <a:gd name="T13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9">
                  <a:moveTo>
                    <a:pt x="4" y="5"/>
                  </a:moveTo>
                  <a:lnTo>
                    <a:pt x="4" y="0"/>
                  </a:lnTo>
                  <a:lnTo>
                    <a:pt x="0" y="5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9" y="19"/>
                  </a:lnTo>
                  <a:lnTo>
                    <a:pt x="4" y="5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76" name="Freeform 92"/>
            <p:cNvSpPr>
              <a:spLocks/>
            </p:cNvSpPr>
            <p:nvPr/>
          </p:nvSpPr>
          <p:spPr bwMode="auto">
            <a:xfrm>
              <a:off x="2828" y="2943"/>
              <a:ext cx="19" cy="19"/>
            </a:xfrm>
            <a:custGeom>
              <a:avLst/>
              <a:gdLst>
                <a:gd name="T0" fmla="*/ 5 w 19"/>
                <a:gd name="T1" fmla="*/ 0 h 19"/>
                <a:gd name="T2" fmla="*/ 5 w 19"/>
                <a:gd name="T3" fmla="*/ 0 h 19"/>
                <a:gd name="T4" fmla="*/ 0 w 19"/>
                <a:gd name="T5" fmla="*/ 0 h 19"/>
                <a:gd name="T6" fmla="*/ 14 w 19"/>
                <a:gd name="T7" fmla="*/ 15 h 19"/>
                <a:gd name="T8" fmla="*/ 14 w 19"/>
                <a:gd name="T9" fmla="*/ 19 h 19"/>
                <a:gd name="T10" fmla="*/ 19 w 19"/>
                <a:gd name="T11" fmla="*/ 15 h 19"/>
                <a:gd name="T12" fmla="*/ 5 w 19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9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14" y="15"/>
                  </a:lnTo>
                  <a:lnTo>
                    <a:pt x="14" y="19"/>
                  </a:lnTo>
                  <a:lnTo>
                    <a:pt x="19" y="1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77" name="Freeform 93"/>
            <p:cNvSpPr>
              <a:spLocks/>
            </p:cNvSpPr>
            <p:nvPr/>
          </p:nvSpPr>
          <p:spPr bwMode="auto">
            <a:xfrm>
              <a:off x="2852" y="2967"/>
              <a:ext cx="12" cy="24"/>
            </a:xfrm>
            <a:custGeom>
              <a:avLst/>
              <a:gdLst>
                <a:gd name="T0" fmla="*/ 5 w 14"/>
                <a:gd name="T1" fmla="*/ 5 h 24"/>
                <a:gd name="T2" fmla="*/ 0 w 14"/>
                <a:gd name="T3" fmla="*/ 0 h 24"/>
                <a:gd name="T4" fmla="*/ 0 w 14"/>
                <a:gd name="T5" fmla="*/ 5 h 24"/>
                <a:gd name="T6" fmla="*/ 9 w 14"/>
                <a:gd name="T7" fmla="*/ 19 h 24"/>
                <a:gd name="T8" fmla="*/ 9 w 14"/>
                <a:gd name="T9" fmla="*/ 24 h 24"/>
                <a:gd name="T10" fmla="*/ 14 w 14"/>
                <a:gd name="T11" fmla="*/ 19 h 24"/>
                <a:gd name="T12" fmla="*/ 5 w 14"/>
                <a:gd name="T13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4">
                  <a:moveTo>
                    <a:pt x="5" y="5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9" y="19"/>
                  </a:lnTo>
                  <a:lnTo>
                    <a:pt x="9" y="24"/>
                  </a:lnTo>
                  <a:lnTo>
                    <a:pt x="14" y="19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78" name="Freeform 94"/>
            <p:cNvSpPr>
              <a:spLocks/>
            </p:cNvSpPr>
            <p:nvPr/>
          </p:nvSpPr>
          <p:spPr bwMode="auto">
            <a:xfrm>
              <a:off x="2871" y="2996"/>
              <a:ext cx="14" cy="19"/>
            </a:xfrm>
            <a:custGeom>
              <a:avLst/>
              <a:gdLst>
                <a:gd name="T0" fmla="*/ 5 w 14"/>
                <a:gd name="T1" fmla="*/ 5 h 19"/>
                <a:gd name="T2" fmla="*/ 0 w 14"/>
                <a:gd name="T3" fmla="*/ 0 h 19"/>
                <a:gd name="T4" fmla="*/ 0 w 14"/>
                <a:gd name="T5" fmla="*/ 5 h 19"/>
                <a:gd name="T6" fmla="*/ 10 w 14"/>
                <a:gd name="T7" fmla="*/ 19 h 19"/>
                <a:gd name="T8" fmla="*/ 10 w 14"/>
                <a:gd name="T9" fmla="*/ 19 h 19"/>
                <a:gd name="T10" fmla="*/ 14 w 14"/>
                <a:gd name="T11" fmla="*/ 19 h 19"/>
                <a:gd name="T12" fmla="*/ 5 w 14"/>
                <a:gd name="T13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9">
                  <a:moveTo>
                    <a:pt x="5" y="5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0" y="19"/>
                  </a:lnTo>
                  <a:lnTo>
                    <a:pt x="10" y="19"/>
                  </a:lnTo>
                  <a:lnTo>
                    <a:pt x="14" y="19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79" name="Freeform 95"/>
            <p:cNvSpPr>
              <a:spLocks/>
            </p:cNvSpPr>
            <p:nvPr/>
          </p:nvSpPr>
          <p:spPr bwMode="auto">
            <a:xfrm>
              <a:off x="2890" y="3025"/>
              <a:ext cx="15" cy="19"/>
            </a:xfrm>
            <a:custGeom>
              <a:avLst/>
              <a:gdLst>
                <a:gd name="T0" fmla="*/ 5 w 15"/>
                <a:gd name="T1" fmla="*/ 0 h 19"/>
                <a:gd name="T2" fmla="*/ 0 w 15"/>
                <a:gd name="T3" fmla="*/ 0 h 19"/>
                <a:gd name="T4" fmla="*/ 0 w 15"/>
                <a:gd name="T5" fmla="*/ 0 h 19"/>
                <a:gd name="T6" fmla="*/ 10 w 15"/>
                <a:gd name="T7" fmla="*/ 14 h 19"/>
                <a:gd name="T8" fmla="*/ 15 w 15"/>
                <a:gd name="T9" fmla="*/ 19 h 19"/>
                <a:gd name="T10" fmla="*/ 15 w 15"/>
                <a:gd name="T11" fmla="*/ 14 h 19"/>
                <a:gd name="T12" fmla="*/ 5 w 15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9">
                  <a:moveTo>
                    <a:pt x="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0" y="14"/>
                  </a:lnTo>
                  <a:lnTo>
                    <a:pt x="15" y="19"/>
                  </a:lnTo>
                  <a:lnTo>
                    <a:pt x="15" y="1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80" name="Freeform 96"/>
            <p:cNvSpPr>
              <a:spLocks/>
            </p:cNvSpPr>
            <p:nvPr/>
          </p:nvSpPr>
          <p:spPr bwMode="auto">
            <a:xfrm>
              <a:off x="2909" y="3049"/>
              <a:ext cx="15" cy="24"/>
            </a:xfrm>
            <a:custGeom>
              <a:avLst/>
              <a:gdLst>
                <a:gd name="T0" fmla="*/ 5 w 15"/>
                <a:gd name="T1" fmla="*/ 5 h 24"/>
                <a:gd name="T2" fmla="*/ 0 w 15"/>
                <a:gd name="T3" fmla="*/ 0 h 24"/>
                <a:gd name="T4" fmla="*/ 0 w 15"/>
                <a:gd name="T5" fmla="*/ 5 h 24"/>
                <a:gd name="T6" fmla="*/ 10 w 15"/>
                <a:gd name="T7" fmla="*/ 19 h 24"/>
                <a:gd name="T8" fmla="*/ 15 w 15"/>
                <a:gd name="T9" fmla="*/ 24 h 24"/>
                <a:gd name="T10" fmla="*/ 15 w 15"/>
                <a:gd name="T11" fmla="*/ 19 h 24"/>
                <a:gd name="T12" fmla="*/ 5 w 15"/>
                <a:gd name="T13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4">
                  <a:moveTo>
                    <a:pt x="5" y="5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0" y="19"/>
                  </a:lnTo>
                  <a:lnTo>
                    <a:pt x="15" y="24"/>
                  </a:lnTo>
                  <a:lnTo>
                    <a:pt x="15" y="19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81" name="Freeform 97"/>
            <p:cNvSpPr>
              <a:spLocks/>
            </p:cNvSpPr>
            <p:nvPr/>
          </p:nvSpPr>
          <p:spPr bwMode="auto">
            <a:xfrm>
              <a:off x="2929" y="3078"/>
              <a:ext cx="14" cy="19"/>
            </a:xfrm>
            <a:custGeom>
              <a:avLst/>
              <a:gdLst>
                <a:gd name="T0" fmla="*/ 4 w 14"/>
                <a:gd name="T1" fmla="*/ 4 h 19"/>
                <a:gd name="T2" fmla="*/ 0 w 14"/>
                <a:gd name="T3" fmla="*/ 0 h 19"/>
                <a:gd name="T4" fmla="*/ 0 w 14"/>
                <a:gd name="T5" fmla="*/ 4 h 19"/>
                <a:gd name="T6" fmla="*/ 9 w 14"/>
                <a:gd name="T7" fmla="*/ 19 h 19"/>
                <a:gd name="T8" fmla="*/ 14 w 14"/>
                <a:gd name="T9" fmla="*/ 19 h 19"/>
                <a:gd name="T10" fmla="*/ 14 w 14"/>
                <a:gd name="T11" fmla="*/ 19 h 19"/>
                <a:gd name="T12" fmla="*/ 4 w 14"/>
                <a:gd name="T13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9">
                  <a:moveTo>
                    <a:pt x="4" y="4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9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82" name="Freeform 98"/>
            <p:cNvSpPr>
              <a:spLocks/>
            </p:cNvSpPr>
            <p:nvPr/>
          </p:nvSpPr>
          <p:spPr bwMode="auto">
            <a:xfrm>
              <a:off x="2948" y="3106"/>
              <a:ext cx="12" cy="20"/>
            </a:xfrm>
            <a:custGeom>
              <a:avLst/>
              <a:gdLst>
                <a:gd name="T0" fmla="*/ 5 w 14"/>
                <a:gd name="T1" fmla="*/ 0 h 20"/>
                <a:gd name="T2" fmla="*/ 5 w 14"/>
                <a:gd name="T3" fmla="*/ 0 h 20"/>
                <a:gd name="T4" fmla="*/ 0 w 14"/>
                <a:gd name="T5" fmla="*/ 0 h 20"/>
                <a:gd name="T6" fmla="*/ 9 w 14"/>
                <a:gd name="T7" fmla="*/ 15 h 20"/>
                <a:gd name="T8" fmla="*/ 14 w 14"/>
                <a:gd name="T9" fmla="*/ 20 h 20"/>
                <a:gd name="T10" fmla="*/ 14 w 14"/>
                <a:gd name="T11" fmla="*/ 15 h 20"/>
                <a:gd name="T12" fmla="*/ 5 w 14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0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9" y="15"/>
                  </a:lnTo>
                  <a:lnTo>
                    <a:pt x="14" y="20"/>
                  </a:lnTo>
                  <a:lnTo>
                    <a:pt x="14" y="1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83" name="Freeform 99"/>
            <p:cNvSpPr>
              <a:spLocks/>
            </p:cNvSpPr>
            <p:nvPr/>
          </p:nvSpPr>
          <p:spPr bwMode="auto">
            <a:xfrm>
              <a:off x="2967" y="3130"/>
              <a:ext cx="19" cy="24"/>
            </a:xfrm>
            <a:custGeom>
              <a:avLst/>
              <a:gdLst>
                <a:gd name="T0" fmla="*/ 5 w 19"/>
                <a:gd name="T1" fmla="*/ 5 h 24"/>
                <a:gd name="T2" fmla="*/ 5 w 19"/>
                <a:gd name="T3" fmla="*/ 0 h 24"/>
                <a:gd name="T4" fmla="*/ 0 w 19"/>
                <a:gd name="T5" fmla="*/ 5 h 24"/>
                <a:gd name="T6" fmla="*/ 14 w 19"/>
                <a:gd name="T7" fmla="*/ 20 h 24"/>
                <a:gd name="T8" fmla="*/ 14 w 19"/>
                <a:gd name="T9" fmla="*/ 24 h 24"/>
                <a:gd name="T10" fmla="*/ 19 w 19"/>
                <a:gd name="T11" fmla="*/ 20 h 24"/>
                <a:gd name="T12" fmla="*/ 5 w 19"/>
                <a:gd name="T13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4">
                  <a:moveTo>
                    <a:pt x="5" y="5"/>
                  </a:moveTo>
                  <a:lnTo>
                    <a:pt x="5" y="0"/>
                  </a:lnTo>
                  <a:lnTo>
                    <a:pt x="0" y="5"/>
                  </a:lnTo>
                  <a:lnTo>
                    <a:pt x="14" y="20"/>
                  </a:lnTo>
                  <a:lnTo>
                    <a:pt x="14" y="24"/>
                  </a:lnTo>
                  <a:lnTo>
                    <a:pt x="19" y="20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84" name="Freeform 100"/>
            <p:cNvSpPr>
              <a:spLocks/>
            </p:cNvSpPr>
            <p:nvPr/>
          </p:nvSpPr>
          <p:spPr bwMode="auto">
            <a:xfrm>
              <a:off x="2986" y="3159"/>
              <a:ext cx="20" cy="19"/>
            </a:xfrm>
            <a:custGeom>
              <a:avLst/>
              <a:gdLst>
                <a:gd name="T0" fmla="*/ 5 w 19"/>
                <a:gd name="T1" fmla="*/ 5 h 19"/>
                <a:gd name="T2" fmla="*/ 5 w 19"/>
                <a:gd name="T3" fmla="*/ 0 h 19"/>
                <a:gd name="T4" fmla="*/ 0 w 19"/>
                <a:gd name="T5" fmla="*/ 5 h 19"/>
                <a:gd name="T6" fmla="*/ 15 w 19"/>
                <a:gd name="T7" fmla="*/ 19 h 19"/>
                <a:gd name="T8" fmla="*/ 15 w 19"/>
                <a:gd name="T9" fmla="*/ 19 h 19"/>
                <a:gd name="T10" fmla="*/ 19 w 19"/>
                <a:gd name="T11" fmla="*/ 19 h 19"/>
                <a:gd name="T12" fmla="*/ 5 w 19"/>
                <a:gd name="T13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9">
                  <a:moveTo>
                    <a:pt x="5" y="5"/>
                  </a:moveTo>
                  <a:lnTo>
                    <a:pt x="5" y="0"/>
                  </a:lnTo>
                  <a:lnTo>
                    <a:pt x="0" y="5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9" y="19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85" name="Freeform 101"/>
            <p:cNvSpPr>
              <a:spLocks/>
            </p:cNvSpPr>
            <p:nvPr/>
          </p:nvSpPr>
          <p:spPr bwMode="auto">
            <a:xfrm>
              <a:off x="3005" y="3188"/>
              <a:ext cx="20" cy="19"/>
            </a:xfrm>
            <a:custGeom>
              <a:avLst/>
              <a:gdLst>
                <a:gd name="T0" fmla="*/ 5 w 20"/>
                <a:gd name="T1" fmla="*/ 0 h 19"/>
                <a:gd name="T2" fmla="*/ 5 w 20"/>
                <a:gd name="T3" fmla="*/ 0 h 19"/>
                <a:gd name="T4" fmla="*/ 0 w 20"/>
                <a:gd name="T5" fmla="*/ 0 h 19"/>
                <a:gd name="T6" fmla="*/ 15 w 20"/>
                <a:gd name="T7" fmla="*/ 19 h 19"/>
                <a:gd name="T8" fmla="*/ 15 w 20"/>
                <a:gd name="T9" fmla="*/ 19 h 19"/>
                <a:gd name="T10" fmla="*/ 20 w 20"/>
                <a:gd name="T11" fmla="*/ 19 h 19"/>
                <a:gd name="T12" fmla="*/ 5 w 20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20" y="1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86" name="Freeform 102"/>
            <p:cNvSpPr>
              <a:spLocks/>
            </p:cNvSpPr>
            <p:nvPr/>
          </p:nvSpPr>
          <p:spPr bwMode="auto">
            <a:xfrm>
              <a:off x="3025" y="3212"/>
              <a:ext cx="20" cy="24"/>
            </a:xfrm>
            <a:custGeom>
              <a:avLst/>
              <a:gdLst>
                <a:gd name="T0" fmla="*/ 4 w 19"/>
                <a:gd name="T1" fmla="*/ 5 h 24"/>
                <a:gd name="T2" fmla="*/ 4 w 19"/>
                <a:gd name="T3" fmla="*/ 0 h 24"/>
                <a:gd name="T4" fmla="*/ 0 w 19"/>
                <a:gd name="T5" fmla="*/ 5 h 24"/>
                <a:gd name="T6" fmla="*/ 14 w 19"/>
                <a:gd name="T7" fmla="*/ 19 h 24"/>
                <a:gd name="T8" fmla="*/ 14 w 19"/>
                <a:gd name="T9" fmla="*/ 24 h 24"/>
                <a:gd name="T10" fmla="*/ 19 w 19"/>
                <a:gd name="T11" fmla="*/ 19 h 24"/>
                <a:gd name="T12" fmla="*/ 4 w 19"/>
                <a:gd name="T13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4">
                  <a:moveTo>
                    <a:pt x="4" y="5"/>
                  </a:moveTo>
                  <a:lnTo>
                    <a:pt x="4" y="0"/>
                  </a:lnTo>
                  <a:lnTo>
                    <a:pt x="0" y="5"/>
                  </a:lnTo>
                  <a:lnTo>
                    <a:pt x="14" y="19"/>
                  </a:lnTo>
                  <a:lnTo>
                    <a:pt x="14" y="24"/>
                  </a:lnTo>
                  <a:lnTo>
                    <a:pt x="19" y="19"/>
                  </a:lnTo>
                  <a:lnTo>
                    <a:pt x="4" y="5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87" name="Freeform 103"/>
            <p:cNvSpPr>
              <a:spLocks/>
            </p:cNvSpPr>
            <p:nvPr/>
          </p:nvSpPr>
          <p:spPr bwMode="auto">
            <a:xfrm>
              <a:off x="3049" y="3241"/>
              <a:ext cx="14" cy="19"/>
            </a:xfrm>
            <a:custGeom>
              <a:avLst/>
              <a:gdLst>
                <a:gd name="T0" fmla="*/ 4 w 14"/>
                <a:gd name="T1" fmla="*/ 5 h 19"/>
                <a:gd name="T2" fmla="*/ 0 w 14"/>
                <a:gd name="T3" fmla="*/ 0 h 19"/>
                <a:gd name="T4" fmla="*/ 0 w 14"/>
                <a:gd name="T5" fmla="*/ 5 h 19"/>
                <a:gd name="T6" fmla="*/ 9 w 14"/>
                <a:gd name="T7" fmla="*/ 19 h 19"/>
                <a:gd name="T8" fmla="*/ 9 w 14"/>
                <a:gd name="T9" fmla="*/ 19 h 19"/>
                <a:gd name="T10" fmla="*/ 14 w 14"/>
                <a:gd name="T11" fmla="*/ 19 h 19"/>
                <a:gd name="T12" fmla="*/ 4 w 14"/>
                <a:gd name="T13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9">
                  <a:moveTo>
                    <a:pt x="4" y="5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14" y="19"/>
                  </a:lnTo>
                  <a:lnTo>
                    <a:pt x="4" y="5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88" name="Freeform 104"/>
            <p:cNvSpPr>
              <a:spLocks/>
            </p:cNvSpPr>
            <p:nvPr/>
          </p:nvSpPr>
          <p:spPr bwMode="auto">
            <a:xfrm>
              <a:off x="3068" y="3270"/>
              <a:ext cx="12" cy="19"/>
            </a:xfrm>
            <a:custGeom>
              <a:avLst/>
              <a:gdLst>
                <a:gd name="T0" fmla="*/ 5 w 14"/>
                <a:gd name="T1" fmla="*/ 0 h 19"/>
                <a:gd name="T2" fmla="*/ 0 w 14"/>
                <a:gd name="T3" fmla="*/ 0 h 19"/>
                <a:gd name="T4" fmla="*/ 0 w 14"/>
                <a:gd name="T5" fmla="*/ 0 h 19"/>
                <a:gd name="T6" fmla="*/ 9 w 14"/>
                <a:gd name="T7" fmla="*/ 19 h 19"/>
                <a:gd name="T8" fmla="*/ 14 w 14"/>
                <a:gd name="T9" fmla="*/ 19 h 19"/>
                <a:gd name="T10" fmla="*/ 14 w 14"/>
                <a:gd name="T11" fmla="*/ 19 h 19"/>
                <a:gd name="T12" fmla="*/ 5 w 14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9">
                  <a:moveTo>
                    <a:pt x="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9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89" name="Freeform 105"/>
            <p:cNvSpPr>
              <a:spLocks/>
            </p:cNvSpPr>
            <p:nvPr/>
          </p:nvSpPr>
          <p:spPr bwMode="auto">
            <a:xfrm>
              <a:off x="3087" y="3294"/>
              <a:ext cx="14" cy="24"/>
            </a:xfrm>
            <a:custGeom>
              <a:avLst/>
              <a:gdLst>
                <a:gd name="T0" fmla="*/ 5 w 14"/>
                <a:gd name="T1" fmla="*/ 4 h 24"/>
                <a:gd name="T2" fmla="*/ 0 w 14"/>
                <a:gd name="T3" fmla="*/ 0 h 24"/>
                <a:gd name="T4" fmla="*/ 0 w 14"/>
                <a:gd name="T5" fmla="*/ 4 h 24"/>
                <a:gd name="T6" fmla="*/ 10 w 14"/>
                <a:gd name="T7" fmla="*/ 19 h 24"/>
                <a:gd name="T8" fmla="*/ 14 w 14"/>
                <a:gd name="T9" fmla="*/ 24 h 24"/>
                <a:gd name="T10" fmla="*/ 14 w 14"/>
                <a:gd name="T11" fmla="*/ 19 h 24"/>
                <a:gd name="T12" fmla="*/ 5 w 14"/>
                <a:gd name="T13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4">
                  <a:moveTo>
                    <a:pt x="5" y="4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10" y="19"/>
                  </a:lnTo>
                  <a:lnTo>
                    <a:pt x="14" y="24"/>
                  </a:lnTo>
                  <a:lnTo>
                    <a:pt x="14" y="19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90" name="Freeform 106"/>
            <p:cNvSpPr>
              <a:spLocks/>
            </p:cNvSpPr>
            <p:nvPr/>
          </p:nvSpPr>
          <p:spPr bwMode="auto">
            <a:xfrm>
              <a:off x="3106" y="3322"/>
              <a:ext cx="15" cy="20"/>
            </a:xfrm>
            <a:custGeom>
              <a:avLst/>
              <a:gdLst>
                <a:gd name="T0" fmla="*/ 5 w 15"/>
                <a:gd name="T1" fmla="*/ 5 h 20"/>
                <a:gd name="T2" fmla="*/ 0 w 15"/>
                <a:gd name="T3" fmla="*/ 0 h 20"/>
                <a:gd name="T4" fmla="*/ 0 w 15"/>
                <a:gd name="T5" fmla="*/ 5 h 20"/>
                <a:gd name="T6" fmla="*/ 10 w 15"/>
                <a:gd name="T7" fmla="*/ 20 h 20"/>
                <a:gd name="T8" fmla="*/ 15 w 15"/>
                <a:gd name="T9" fmla="*/ 20 h 20"/>
                <a:gd name="T10" fmla="*/ 15 w 15"/>
                <a:gd name="T11" fmla="*/ 20 h 20"/>
                <a:gd name="T12" fmla="*/ 5 w 15"/>
                <a:gd name="T13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0">
                  <a:moveTo>
                    <a:pt x="5" y="5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0" y="20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91" name="Freeform 107"/>
            <p:cNvSpPr>
              <a:spLocks/>
            </p:cNvSpPr>
            <p:nvPr/>
          </p:nvSpPr>
          <p:spPr bwMode="auto">
            <a:xfrm>
              <a:off x="3125" y="3351"/>
              <a:ext cx="10" cy="5"/>
            </a:xfrm>
            <a:custGeom>
              <a:avLst/>
              <a:gdLst>
                <a:gd name="T0" fmla="*/ 5 w 10"/>
                <a:gd name="T1" fmla="*/ 0 h 5"/>
                <a:gd name="T2" fmla="*/ 0 w 10"/>
                <a:gd name="T3" fmla="*/ 0 h 5"/>
                <a:gd name="T4" fmla="*/ 0 w 10"/>
                <a:gd name="T5" fmla="*/ 0 h 5"/>
                <a:gd name="T6" fmla="*/ 5 w 10"/>
                <a:gd name="T7" fmla="*/ 5 h 5"/>
                <a:gd name="T8" fmla="*/ 5 w 10"/>
                <a:gd name="T9" fmla="*/ 5 h 5"/>
                <a:gd name="T10" fmla="*/ 10 w 10"/>
                <a:gd name="T11" fmla="*/ 5 h 5"/>
                <a:gd name="T12" fmla="*/ 5 w 10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">
                  <a:moveTo>
                    <a:pt x="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" y="5"/>
                  </a:lnTo>
                  <a:lnTo>
                    <a:pt x="5" y="5"/>
                  </a:lnTo>
                  <a:lnTo>
                    <a:pt x="10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92" name="Freeform 108"/>
            <p:cNvSpPr>
              <a:spLocks/>
            </p:cNvSpPr>
            <p:nvPr/>
          </p:nvSpPr>
          <p:spPr bwMode="auto">
            <a:xfrm>
              <a:off x="3097" y="3332"/>
              <a:ext cx="62" cy="67"/>
            </a:xfrm>
            <a:custGeom>
              <a:avLst/>
              <a:gdLst>
                <a:gd name="T0" fmla="*/ 0 w 62"/>
                <a:gd name="T1" fmla="*/ 38 h 67"/>
                <a:gd name="T2" fmla="*/ 62 w 62"/>
                <a:gd name="T3" fmla="*/ 67 h 67"/>
                <a:gd name="T4" fmla="*/ 48 w 62"/>
                <a:gd name="T5" fmla="*/ 0 h 67"/>
                <a:gd name="T6" fmla="*/ 0 w 62"/>
                <a:gd name="T7" fmla="*/ 3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67">
                  <a:moveTo>
                    <a:pt x="0" y="38"/>
                  </a:moveTo>
                  <a:lnTo>
                    <a:pt x="62" y="67"/>
                  </a:lnTo>
                  <a:lnTo>
                    <a:pt x="48" y="0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</p:grpSp>
      <p:grpSp>
        <p:nvGrpSpPr>
          <p:cNvPr id="23567" name="Group 109"/>
          <p:cNvGrpSpPr>
            <a:grpSpLocks/>
          </p:cNvGrpSpPr>
          <p:nvPr/>
        </p:nvGrpSpPr>
        <p:grpSpPr bwMode="auto">
          <a:xfrm>
            <a:off x="2846388" y="2827338"/>
            <a:ext cx="3419475" cy="930275"/>
            <a:chOff x="2204" y="1440"/>
            <a:chExt cx="1915" cy="586"/>
          </a:xfrm>
        </p:grpSpPr>
        <p:sp>
          <p:nvSpPr>
            <p:cNvPr id="94" name="Freeform 110"/>
            <p:cNvSpPr>
              <a:spLocks/>
            </p:cNvSpPr>
            <p:nvPr/>
          </p:nvSpPr>
          <p:spPr bwMode="auto">
            <a:xfrm>
              <a:off x="2204" y="1440"/>
              <a:ext cx="19" cy="10"/>
            </a:xfrm>
            <a:custGeom>
              <a:avLst/>
              <a:gdLst>
                <a:gd name="T0" fmla="*/ 0 w 19"/>
                <a:gd name="T1" fmla="*/ 0 h 10"/>
                <a:gd name="T2" fmla="*/ 0 w 19"/>
                <a:gd name="T3" fmla="*/ 0 h 10"/>
                <a:gd name="T4" fmla="*/ 0 w 19"/>
                <a:gd name="T5" fmla="*/ 5 h 10"/>
                <a:gd name="T6" fmla="*/ 19 w 19"/>
                <a:gd name="T7" fmla="*/ 10 h 10"/>
                <a:gd name="T8" fmla="*/ 19 w 19"/>
                <a:gd name="T9" fmla="*/ 5 h 10"/>
                <a:gd name="T10" fmla="*/ 19 w 19"/>
                <a:gd name="T11" fmla="*/ 5 h 10"/>
                <a:gd name="T12" fmla="*/ 0 w 19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0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9" y="10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95" name="Freeform 111"/>
            <p:cNvSpPr>
              <a:spLocks/>
            </p:cNvSpPr>
            <p:nvPr/>
          </p:nvSpPr>
          <p:spPr bwMode="auto">
            <a:xfrm>
              <a:off x="2232" y="1445"/>
              <a:ext cx="24" cy="14"/>
            </a:xfrm>
            <a:custGeom>
              <a:avLst/>
              <a:gdLst>
                <a:gd name="T0" fmla="*/ 5 w 24"/>
                <a:gd name="T1" fmla="*/ 0 h 14"/>
                <a:gd name="T2" fmla="*/ 0 w 24"/>
                <a:gd name="T3" fmla="*/ 5 h 14"/>
                <a:gd name="T4" fmla="*/ 5 w 24"/>
                <a:gd name="T5" fmla="*/ 5 h 14"/>
                <a:gd name="T6" fmla="*/ 24 w 24"/>
                <a:gd name="T7" fmla="*/ 14 h 14"/>
                <a:gd name="T8" fmla="*/ 24 w 24"/>
                <a:gd name="T9" fmla="*/ 10 h 14"/>
                <a:gd name="T10" fmla="*/ 24 w 24"/>
                <a:gd name="T11" fmla="*/ 10 h 14"/>
                <a:gd name="T12" fmla="*/ 5 w 24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4">
                  <a:moveTo>
                    <a:pt x="5" y="0"/>
                  </a:moveTo>
                  <a:lnTo>
                    <a:pt x="0" y="5"/>
                  </a:lnTo>
                  <a:lnTo>
                    <a:pt x="5" y="5"/>
                  </a:lnTo>
                  <a:lnTo>
                    <a:pt x="24" y="14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96" name="Freeform 112"/>
            <p:cNvSpPr>
              <a:spLocks/>
            </p:cNvSpPr>
            <p:nvPr/>
          </p:nvSpPr>
          <p:spPr bwMode="auto">
            <a:xfrm>
              <a:off x="2266" y="1455"/>
              <a:ext cx="24" cy="14"/>
            </a:xfrm>
            <a:custGeom>
              <a:avLst/>
              <a:gdLst>
                <a:gd name="T0" fmla="*/ 0 w 24"/>
                <a:gd name="T1" fmla="*/ 0 h 14"/>
                <a:gd name="T2" fmla="*/ 0 w 24"/>
                <a:gd name="T3" fmla="*/ 4 h 14"/>
                <a:gd name="T4" fmla="*/ 0 w 24"/>
                <a:gd name="T5" fmla="*/ 4 h 14"/>
                <a:gd name="T6" fmla="*/ 19 w 24"/>
                <a:gd name="T7" fmla="*/ 14 h 14"/>
                <a:gd name="T8" fmla="*/ 24 w 24"/>
                <a:gd name="T9" fmla="*/ 9 h 14"/>
                <a:gd name="T10" fmla="*/ 19 w 24"/>
                <a:gd name="T11" fmla="*/ 9 h 14"/>
                <a:gd name="T12" fmla="*/ 0 w 24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4">
                  <a:moveTo>
                    <a:pt x="0" y="0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19" y="14"/>
                  </a:lnTo>
                  <a:lnTo>
                    <a:pt x="24" y="9"/>
                  </a:lnTo>
                  <a:lnTo>
                    <a:pt x="19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97" name="Freeform 113"/>
            <p:cNvSpPr>
              <a:spLocks/>
            </p:cNvSpPr>
            <p:nvPr/>
          </p:nvSpPr>
          <p:spPr bwMode="auto">
            <a:xfrm>
              <a:off x="2300" y="1464"/>
              <a:ext cx="19" cy="15"/>
            </a:xfrm>
            <a:custGeom>
              <a:avLst/>
              <a:gdLst>
                <a:gd name="T0" fmla="*/ 0 w 19"/>
                <a:gd name="T1" fmla="*/ 0 h 15"/>
                <a:gd name="T2" fmla="*/ 0 w 19"/>
                <a:gd name="T3" fmla="*/ 5 h 15"/>
                <a:gd name="T4" fmla="*/ 0 w 19"/>
                <a:gd name="T5" fmla="*/ 5 h 15"/>
                <a:gd name="T6" fmla="*/ 19 w 19"/>
                <a:gd name="T7" fmla="*/ 15 h 15"/>
                <a:gd name="T8" fmla="*/ 19 w 19"/>
                <a:gd name="T9" fmla="*/ 10 h 15"/>
                <a:gd name="T10" fmla="*/ 19 w 19"/>
                <a:gd name="T11" fmla="*/ 10 h 15"/>
                <a:gd name="T12" fmla="*/ 0 w 19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5">
                  <a:moveTo>
                    <a:pt x="0" y="0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19" y="15"/>
                  </a:lnTo>
                  <a:lnTo>
                    <a:pt x="19" y="10"/>
                  </a:lnTo>
                  <a:lnTo>
                    <a:pt x="19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98" name="Freeform 114"/>
            <p:cNvSpPr>
              <a:spLocks/>
            </p:cNvSpPr>
            <p:nvPr/>
          </p:nvSpPr>
          <p:spPr bwMode="auto">
            <a:xfrm>
              <a:off x="2328" y="1474"/>
              <a:ext cx="24" cy="14"/>
            </a:xfrm>
            <a:custGeom>
              <a:avLst/>
              <a:gdLst>
                <a:gd name="T0" fmla="*/ 5 w 24"/>
                <a:gd name="T1" fmla="*/ 0 h 14"/>
                <a:gd name="T2" fmla="*/ 0 w 24"/>
                <a:gd name="T3" fmla="*/ 5 h 14"/>
                <a:gd name="T4" fmla="*/ 5 w 24"/>
                <a:gd name="T5" fmla="*/ 5 h 14"/>
                <a:gd name="T6" fmla="*/ 24 w 24"/>
                <a:gd name="T7" fmla="*/ 14 h 14"/>
                <a:gd name="T8" fmla="*/ 24 w 24"/>
                <a:gd name="T9" fmla="*/ 9 h 14"/>
                <a:gd name="T10" fmla="*/ 24 w 24"/>
                <a:gd name="T11" fmla="*/ 9 h 14"/>
                <a:gd name="T12" fmla="*/ 5 w 24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4">
                  <a:moveTo>
                    <a:pt x="5" y="0"/>
                  </a:moveTo>
                  <a:lnTo>
                    <a:pt x="0" y="5"/>
                  </a:lnTo>
                  <a:lnTo>
                    <a:pt x="5" y="5"/>
                  </a:lnTo>
                  <a:lnTo>
                    <a:pt x="24" y="14"/>
                  </a:lnTo>
                  <a:lnTo>
                    <a:pt x="24" y="9"/>
                  </a:lnTo>
                  <a:lnTo>
                    <a:pt x="24" y="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99" name="Freeform 115"/>
            <p:cNvSpPr>
              <a:spLocks/>
            </p:cNvSpPr>
            <p:nvPr/>
          </p:nvSpPr>
          <p:spPr bwMode="auto">
            <a:xfrm>
              <a:off x="2362" y="1483"/>
              <a:ext cx="24" cy="15"/>
            </a:xfrm>
            <a:custGeom>
              <a:avLst/>
              <a:gdLst>
                <a:gd name="T0" fmla="*/ 5 w 24"/>
                <a:gd name="T1" fmla="*/ 0 h 15"/>
                <a:gd name="T2" fmla="*/ 0 w 24"/>
                <a:gd name="T3" fmla="*/ 5 h 15"/>
                <a:gd name="T4" fmla="*/ 5 w 24"/>
                <a:gd name="T5" fmla="*/ 5 h 15"/>
                <a:gd name="T6" fmla="*/ 19 w 24"/>
                <a:gd name="T7" fmla="*/ 15 h 15"/>
                <a:gd name="T8" fmla="*/ 24 w 24"/>
                <a:gd name="T9" fmla="*/ 10 h 15"/>
                <a:gd name="T10" fmla="*/ 19 w 24"/>
                <a:gd name="T11" fmla="*/ 10 h 15"/>
                <a:gd name="T12" fmla="*/ 5 w 24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5">
                  <a:moveTo>
                    <a:pt x="5" y="0"/>
                  </a:moveTo>
                  <a:lnTo>
                    <a:pt x="0" y="5"/>
                  </a:lnTo>
                  <a:lnTo>
                    <a:pt x="5" y="5"/>
                  </a:lnTo>
                  <a:lnTo>
                    <a:pt x="19" y="15"/>
                  </a:lnTo>
                  <a:lnTo>
                    <a:pt x="24" y="10"/>
                  </a:lnTo>
                  <a:lnTo>
                    <a:pt x="19" y="1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00" name="Freeform 116"/>
            <p:cNvSpPr>
              <a:spLocks/>
            </p:cNvSpPr>
            <p:nvPr/>
          </p:nvSpPr>
          <p:spPr bwMode="auto">
            <a:xfrm>
              <a:off x="2396" y="1493"/>
              <a:ext cx="24" cy="14"/>
            </a:xfrm>
            <a:custGeom>
              <a:avLst/>
              <a:gdLst>
                <a:gd name="T0" fmla="*/ 0 w 24"/>
                <a:gd name="T1" fmla="*/ 0 h 14"/>
                <a:gd name="T2" fmla="*/ 0 w 24"/>
                <a:gd name="T3" fmla="*/ 5 h 14"/>
                <a:gd name="T4" fmla="*/ 0 w 24"/>
                <a:gd name="T5" fmla="*/ 5 h 14"/>
                <a:gd name="T6" fmla="*/ 19 w 24"/>
                <a:gd name="T7" fmla="*/ 14 h 14"/>
                <a:gd name="T8" fmla="*/ 24 w 24"/>
                <a:gd name="T9" fmla="*/ 10 h 14"/>
                <a:gd name="T10" fmla="*/ 19 w 24"/>
                <a:gd name="T11" fmla="*/ 10 h 14"/>
                <a:gd name="T12" fmla="*/ 0 w 24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4">
                  <a:moveTo>
                    <a:pt x="0" y="0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19" y="14"/>
                  </a:lnTo>
                  <a:lnTo>
                    <a:pt x="24" y="10"/>
                  </a:lnTo>
                  <a:lnTo>
                    <a:pt x="19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01" name="Freeform 117"/>
            <p:cNvSpPr>
              <a:spLocks/>
            </p:cNvSpPr>
            <p:nvPr/>
          </p:nvSpPr>
          <p:spPr bwMode="auto">
            <a:xfrm>
              <a:off x="2424" y="1503"/>
              <a:ext cx="24" cy="14"/>
            </a:xfrm>
            <a:custGeom>
              <a:avLst/>
              <a:gdLst>
                <a:gd name="T0" fmla="*/ 5 w 24"/>
                <a:gd name="T1" fmla="*/ 0 h 14"/>
                <a:gd name="T2" fmla="*/ 0 w 24"/>
                <a:gd name="T3" fmla="*/ 4 h 14"/>
                <a:gd name="T4" fmla="*/ 5 w 24"/>
                <a:gd name="T5" fmla="*/ 4 h 14"/>
                <a:gd name="T6" fmla="*/ 24 w 24"/>
                <a:gd name="T7" fmla="*/ 14 h 14"/>
                <a:gd name="T8" fmla="*/ 24 w 24"/>
                <a:gd name="T9" fmla="*/ 9 h 14"/>
                <a:gd name="T10" fmla="*/ 24 w 24"/>
                <a:gd name="T11" fmla="*/ 9 h 14"/>
                <a:gd name="T12" fmla="*/ 5 w 24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4">
                  <a:moveTo>
                    <a:pt x="5" y="0"/>
                  </a:moveTo>
                  <a:lnTo>
                    <a:pt x="0" y="4"/>
                  </a:lnTo>
                  <a:lnTo>
                    <a:pt x="5" y="4"/>
                  </a:lnTo>
                  <a:lnTo>
                    <a:pt x="24" y="14"/>
                  </a:lnTo>
                  <a:lnTo>
                    <a:pt x="24" y="9"/>
                  </a:lnTo>
                  <a:lnTo>
                    <a:pt x="24" y="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02" name="Freeform 118"/>
            <p:cNvSpPr>
              <a:spLocks/>
            </p:cNvSpPr>
            <p:nvPr/>
          </p:nvSpPr>
          <p:spPr bwMode="auto">
            <a:xfrm>
              <a:off x="2458" y="1512"/>
              <a:ext cx="24" cy="15"/>
            </a:xfrm>
            <a:custGeom>
              <a:avLst/>
              <a:gdLst>
                <a:gd name="T0" fmla="*/ 5 w 24"/>
                <a:gd name="T1" fmla="*/ 0 h 15"/>
                <a:gd name="T2" fmla="*/ 0 w 24"/>
                <a:gd name="T3" fmla="*/ 5 h 15"/>
                <a:gd name="T4" fmla="*/ 5 w 24"/>
                <a:gd name="T5" fmla="*/ 5 h 15"/>
                <a:gd name="T6" fmla="*/ 24 w 24"/>
                <a:gd name="T7" fmla="*/ 15 h 15"/>
                <a:gd name="T8" fmla="*/ 24 w 24"/>
                <a:gd name="T9" fmla="*/ 10 h 15"/>
                <a:gd name="T10" fmla="*/ 24 w 24"/>
                <a:gd name="T11" fmla="*/ 10 h 15"/>
                <a:gd name="T12" fmla="*/ 5 w 24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5">
                  <a:moveTo>
                    <a:pt x="5" y="0"/>
                  </a:moveTo>
                  <a:lnTo>
                    <a:pt x="0" y="5"/>
                  </a:lnTo>
                  <a:lnTo>
                    <a:pt x="5" y="5"/>
                  </a:lnTo>
                  <a:lnTo>
                    <a:pt x="24" y="15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03" name="Freeform 119"/>
            <p:cNvSpPr>
              <a:spLocks/>
            </p:cNvSpPr>
            <p:nvPr/>
          </p:nvSpPr>
          <p:spPr bwMode="auto">
            <a:xfrm>
              <a:off x="2492" y="1522"/>
              <a:ext cx="24" cy="9"/>
            </a:xfrm>
            <a:custGeom>
              <a:avLst/>
              <a:gdLst>
                <a:gd name="T0" fmla="*/ 0 w 24"/>
                <a:gd name="T1" fmla="*/ 0 h 9"/>
                <a:gd name="T2" fmla="*/ 0 w 24"/>
                <a:gd name="T3" fmla="*/ 5 h 9"/>
                <a:gd name="T4" fmla="*/ 0 w 24"/>
                <a:gd name="T5" fmla="*/ 5 h 9"/>
                <a:gd name="T6" fmla="*/ 19 w 24"/>
                <a:gd name="T7" fmla="*/ 9 h 9"/>
                <a:gd name="T8" fmla="*/ 24 w 24"/>
                <a:gd name="T9" fmla="*/ 9 h 9"/>
                <a:gd name="T10" fmla="*/ 19 w 24"/>
                <a:gd name="T11" fmla="*/ 5 h 9"/>
                <a:gd name="T12" fmla="*/ 0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0" y="0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19" y="9"/>
                  </a:lnTo>
                  <a:lnTo>
                    <a:pt x="24" y="9"/>
                  </a:lnTo>
                  <a:lnTo>
                    <a:pt x="1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04" name="Freeform 120"/>
            <p:cNvSpPr>
              <a:spLocks/>
            </p:cNvSpPr>
            <p:nvPr/>
          </p:nvSpPr>
          <p:spPr bwMode="auto">
            <a:xfrm>
              <a:off x="2525" y="1531"/>
              <a:ext cx="19" cy="10"/>
            </a:xfrm>
            <a:custGeom>
              <a:avLst/>
              <a:gdLst>
                <a:gd name="T0" fmla="*/ 0 w 19"/>
                <a:gd name="T1" fmla="*/ 0 h 10"/>
                <a:gd name="T2" fmla="*/ 0 w 19"/>
                <a:gd name="T3" fmla="*/ 5 h 10"/>
                <a:gd name="T4" fmla="*/ 0 w 19"/>
                <a:gd name="T5" fmla="*/ 5 h 10"/>
                <a:gd name="T6" fmla="*/ 19 w 19"/>
                <a:gd name="T7" fmla="*/ 10 h 10"/>
                <a:gd name="T8" fmla="*/ 19 w 19"/>
                <a:gd name="T9" fmla="*/ 10 h 10"/>
                <a:gd name="T10" fmla="*/ 19 w 19"/>
                <a:gd name="T11" fmla="*/ 5 h 10"/>
                <a:gd name="T12" fmla="*/ 0 w 19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0">
                  <a:moveTo>
                    <a:pt x="0" y="0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19" y="10"/>
                  </a:lnTo>
                  <a:lnTo>
                    <a:pt x="19" y="10"/>
                  </a:lnTo>
                  <a:lnTo>
                    <a:pt x="1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05" name="Freeform 121"/>
            <p:cNvSpPr>
              <a:spLocks/>
            </p:cNvSpPr>
            <p:nvPr/>
          </p:nvSpPr>
          <p:spPr bwMode="auto">
            <a:xfrm>
              <a:off x="2554" y="1541"/>
              <a:ext cx="24" cy="10"/>
            </a:xfrm>
            <a:custGeom>
              <a:avLst/>
              <a:gdLst>
                <a:gd name="T0" fmla="*/ 5 w 24"/>
                <a:gd name="T1" fmla="*/ 0 h 10"/>
                <a:gd name="T2" fmla="*/ 0 w 24"/>
                <a:gd name="T3" fmla="*/ 5 h 10"/>
                <a:gd name="T4" fmla="*/ 5 w 24"/>
                <a:gd name="T5" fmla="*/ 5 h 10"/>
                <a:gd name="T6" fmla="*/ 24 w 24"/>
                <a:gd name="T7" fmla="*/ 10 h 10"/>
                <a:gd name="T8" fmla="*/ 24 w 24"/>
                <a:gd name="T9" fmla="*/ 10 h 10"/>
                <a:gd name="T10" fmla="*/ 24 w 24"/>
                <a:gd name="T11" fmla="*/ 5 h 10"/>
                <a:gd name="T12" fmla="*/ 5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5" y="0"/>
                  </a:moveTo>
                  <a:lnTo>
                    <a:pt x="0" y="5"/>
                  </a:lnTo>
                  <a:lnTo>
                    <a:pt x="5" y="5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4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06" name="Freeform 122"/>
            <p:cNvSpPr>
              <a:spLocks/>
            </p:cNvSpPr>
            <p:nvPr/>
          </p:nvSpPr>
          <p:spPr bwMode="auto">
            <a:xfrm>
              <a:off x="2588" y="1551"/>
              <a:ext cx="24" cy="9"/>
            </a:xfrm>
            <a:custGeom>
              <a:avLst/>
              <a:gdLst>
                <a:gd name="T0" fmla="*/ 4 w 24"/>
                <a:gd name="T1" fmla="*/ 0 h 9"/>
                <a:gd name="T2" fmla="*/ 0 w 24"/>
                <a:gd name="T3" fmla="*/ 4 h 9"/>
                <a:gd name="T4" fmla="*/ 4 w 24"/>
                <a:gd name="T5" fmla="*/ 4 h 9"/>
                <a:gd name="T6" fmla="*/ 19 w 24"/>
                <a:gd name="T7" fmla="*/ 9 h 9"/>
                <a:gd name="T8" fmla="*/ 24 w 24"/>
                <a:gd name="T9" fmla="*/ 9 h 9"/>
                <a:gd name="T10" fmla="*/ 19 w 24"/>
                <a:gd name="T11" fmla="*/ 4 h 9"/>
                <a:gd name="T12" fmla="*/ 4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4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19" y="9"/>
                  </a:lnTo>
                  <a:lnTo>
                    <a:pt x="24" y="9"/>
                  </a:lnTo>
                  <a:lnTo>
                    <a:pt x="19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07" name="Freeform 123"/>
            <p:cNvSpPr>
              <a:spLocks/>
            </p:cNvSpPr>
            <p:nvPr/>
          </p:nvSpPr>
          <p:spPr bwMode="auto">
            <a:xfrm>
              <a:off x="2621" y="1560"/>
              <a:ext cx="24" cy="10"/>
            </a:xfrm>
            <a:custGeom>
              <a:avLst/>
              <a:gdLst>
                <a:gd name="T0" fmla="*/ 0 w 24"/>
                <a:gd name="T1" fmla="*/ 0 h 10"/>
                <a:gd name="T2" fmla="*/ 0 w 24"/>
                <a:gd name="T3" fmla="*/ 5 h 10"/>
                <a:gd name="T4" fmla="*/ 0 w 24"/>
                <a:gd name="T5" fmla="*/ 5 h 10"/>
                <a:gd name="T6" fmla="*/ 19 w 24"/>
                <a:gd name="T7" fmla="*/ 10 h 10"/>
                <a:gd name="T8" fmla="*/ 24 w 24"/>
                <a:gd name="T9" fmla="*/ 10 h 10"/>
                <a:gd name="T10" fmla="*/ 19 w 24"/>
                <a:gd name="T11" fmla="*/ 5 h 10"/>
                <a:gd name="T12" fmla="*/ 0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0" y="0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19" y="10"/>
                  </a:lnTo>
                  <a:lnTo>
                    <a:pt x="24" y="10"/>
                  </a:lnTo>
                  <a:lnTo>
                    <a:pt x="1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08" name="Freeform 124"/>
            <p:cNvSpPr>
              <a:spLocks/>
            </p:cNvSpPr>
            <p:nvPr/>
          </p:nvSpPr>
          <p:spPr bwMode="auto">
            <a:xfrm>
              <a:off x="2650" y="1570"/>
              <a:ext cx="24" cy="9"/>
            </a:xfrm>
            <a:custGeom>
              <a:avLst/>
              <a:gdLst>
                <a:gd name="T0" fmla="*/ 5 w 24"/>
                <a:gd name="T1" fmla="*/ 0 h 9"/>
                <a:gd name="T2" fmla="*/ 0 w 24"/>
                <a:gd name="T3" fmla="*/ 5 h 9"/>
                <a:gd name="T4" fmla="*/ 5 w 24"/>
                <a:gd name="T5" fmla="*/ 5 h 9"/>
                <a:gd name="T6" fmla="*/ 24 w 24"/>
                <a:gd name="T7" fmla="*/ 9 h 9"/>
                <a:gd name="T8" fmla="*/ 24 w 24"/>
                <a:gd name="T9" fmla="*/ 9 h 9"/>
                <a:gd name="T10" fmla="*/ 24 w 24"/>
                <a:gd name="T11" fmla="*/ 5 h 9"/>
                <a:gd name="T12" fmla="*/ 5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5" y="0"/>
                  </a:moveTo>
                  <a:lnTo>
                    <a:pt x="0" y="5"/>
                  </a:lnTo>
                  <a:lnTo>
                    <a:pt x="5" y="5"/>
                  </a:lnTo>
                  <a:lnTo>
                    <a:pt x="24" y="9"/>
                  </a:lnTo>
                  <a:lnTo>
                    <a:pt x="24" y="9"/>
                  </a:lnTo>
                  <a:lnTo>
                    <a:pt x="24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09" name="Freeform 125"/>
            <p:cNvSpPr>
              <a:spLocks/>
            </p:cNvSpPr>
            <p:nvPr/>
          </p:nvSpPr>
          <p:spPr bwMode="auto">
            <a:xfrm>
              <a:off x="2684" y="1579"/>
              <a:ext cx="24" cy="10"/>
            </a:xfrm>
            <a:custGeom>
              <a:avLst/>
              <a:gdLst>
                <a:gd name="T0" fmla="*/ 4 w 24"/>
                <a:gd name="T1" fmla="*/ 0 h 10"/>
                <a:gd name="T2" fmla="*/ 0 w 24"/>
                <a:gd name="T3" fmla="*/ 5 h 10"/>
                <a:gd name="T4" fmla="*/ 4 w 24"/>
                <a:gd name="T5" fmla="*/ 5 h 10"/>
                <a:gd name="T6" fmla="*/ 24 w 24"/>
                <a:gd name="T7" fmla="*/ 10 h 10"/>
                <a:gd name="T8" fmla="*/ 24 w 24"/>
                <a:gd name="T9" fmla="*/ 10 h 10"/>
                <a:gd name="T10" fmla="*/ 24 w 24"/>
                <a:gd name="T11" fmla="*/ 5 h 10"/>
                <a:gd name="T12" fmla="*/ 4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4" y="0"/>
                  </a:moveTo>
                  <a:lnTo>
                    <a:pt x="0" y="5"/>
                  </a:lnTo>
                  <a:lnTo>
                    <a:pt x="4" y="5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4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10" name="Freeform 126"/>
            <p:cNvSpPr>
              <a:spLocks/>
            </p:cNvSpPr>
            <p:nvPr/>
          </p:nvSpPr>
          <p:spPr bwMode="auto">
            <a:xfrm>
              <a:off x="2717" y="1589"/>
              <a:ext cx="24" cy="10"/>
            </a:xfrm>
            <a:custGeom>
              <a:avLst/>
              <a:gdLst>
                <a:gd name="T0" fmla="*/ 0 w 24"/>
                <a:gd name="T1" fmla="*/ 0 h 10"/>
                <a:gd name="T2" fmla="*/ 0 w 24"/>
                <a:gd name="T3" fmla="*/ 5 h 10"/>
                <a:gd name="T4" fmla="*/ 0 w 24"/>
                <a:gd name="T5" fmla="*/ 5 h 10"/>
                <a:gd name="T6" fmla="*/ 20 w 24"/>
                <a:gd name="T7" fmla="*/ 10 h 10"/>
                <a:gd name="T8" fmla="*/ 24 w 24"/>
                <a:gd name="T9" fmla="*/ 10 h 10"/>
                <a:gd name="T10" fmla="*/ 20 w 24"/>
                <a:gd name="T11" fmla="*/ 5 h 10"/>
                <a:gd name="T12" fmla="*/ 0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0" y="0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20" y="10"/>
                  </a:lnTo>
                  <a:lnTo>
                    <a:pt x="24" y="10"/>
                  </a:lnTo>
                  <a:lnTo>
                    <a:pt x="2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11" name="Freeform 127"/>
            <p:cNvSpPr>
              <a:spLocks/>
            </p:cNvSpPr>
            <p:nvPr/>
          </p:nvSpPr>
          <p:spPr bwMode="auto">
            <a:xfrm>
              <a:off x="2751" y="1599"/>
              <a:ext cx="20" cy="9"/>
            </a:xfrm>
            <a:custGeom>
              <a:avLst/>
              <a:gdLst>
                <a:gd name="T0" fmla="*/ 0 w 19"/>
                <a:gd name="T1" fmla="*/ 0 h 9"/>
                <a:gd name="T2" fmla="*/ 0 w 19"/>
                <a:gd name="T3" fmla="*/ 4 h 9"/>
                <a:gd name="T4" fmla="*/ 0 w 19"/>
                <a:gd name="T5" fmla="*/ 4 h 9"/>
                <a:gd name="T6" fmla="*/ 19 w 19"/>
                <a:gd name="T7" fmla="*/ 9 h 9"/>
                <a:gd name="T8" fmla="*/ 19 w 19"/>
                <a:gd name="T9" fmla="*/ 9 h 9"/>
                <a:gd name="T10" fmla="*/ 19 w 19"/>
                <a:gd name="T11" fmla="*/ 4 h 9"/>
                <a:gd name="T12" fmla="*/ 0 w 19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9">
                  <a:moveTo>
                    <a:pt x="0" y="0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19" y="9"/>
                  </a:lnTo>
                  <a:lnTo>
                    <a:pt x="19" y="9"/>
                  </a:lnTo>
                  <a:lnTo>
                    <a:pt x="19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12" name="Freeform 128"/>
            <p:cNvSpPr>
              <a:spLocks/>
            </p:cNvSpPr>
            <p:nvPr/>
          </p:nvSpPr>
          <p:spPr bwMode="auto">
            <a:xfrm>
              <a:off x="2780" y="1608"/>
              <a:ext cx="24" cy="10"/>
            </a:xfrm>
            <a:custGeom>
              <a:avLst/>
              <a:gdLst>
                <a:gd name="T0" fmla="*/ 5 w 24"/>
                <a:gd name="T1" fmla="*/ 0 h 10"/>
                <a:gd name="T2" fmla="*/ 0 w 24"/>
                <a:gd name="T3" fmla="*/ 5 h 10"/>
                <a:gd name="T4" fmla="*/ 5 w 24"/>
                <a:gd name="T5" fmla="*/ 5 h 10"/>
                <a:gd name="T6" fmla="*/ 24 w 24"/>
                <a:gd name="T7" fmla="*/ 10 h 10"/>
                <a:gd name="T8" fmla="*/ 24 w 24"/>
                <a:gd name="T9" fmla="*/ 10 h 10"/>
                <a:gd name="T10" fmla="*/ 24 w 24"/>
                <a:gd name="T11" fmla="*/ 5 h 10"/>
                <a:gd name="T12" fmla="*/ 5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5" y="0"/>
                  </a:moveTo>
                  <a:lnTo>
                    <a:pt x="0" y="5"/>
                  </a:lnTo>
                  <a:lnTo>
                    <a:pt x="5" y="5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4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13" name="Freeform 129"/>
            <p:cNvSpPr>
              <a:spLocks/>
            </p:cNvSpPr>
            <p:nvPr/>
          </p:nvSpPr>
          <p:spPr bwMode="auto">
            <a:xfrm>
              <a:off x="2813" y="1618"/>
              <a:ext cx="24" cy="9"/>
            </a:xfrm>
            <a:custGeom>
              <a:avLst/>
              <a:gdLst>
                <a:gd name="T0" fmla="*/ 5 w 24"/>
                <a:gd name="T1" fmla="*/ 0 h 9"/>
                <a:gd name="T2" fmla="*/ 0 w 24"/>
                <a:gd name="T3" fmla="*/ 5 h 9"/>
                <a:gd name="T4" fmla="*/ 5 w 24"/>
                <a:gd name="T5" fmla="*/ 5 h 9"/>
                <a:gd name="T6" fmla="*/ 20 w 24"/>
                <a:gd name="T7" fmla="*/ 9 h 9"/>
                <a:gd name="T8" fmla="*/ 24 w 24"/>
                <a:gd name="T9" fmla="*/ 9 h 9"/>
                <a:gd name="T10" fmla="*/ 20 w 24"/>
                <a:gd name="T11" fmla="*/ 5 h 9"/>
                <a:gd name="T12" fmla="*/ 5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5" y="0"/>
                  </a:moveTo>
                  <a:lnTo>
                    <a:pt x="0" y="5"/>
                  </a:lnTo>
                  <a:lnTo>
                    <a:pt x="5" y="5"/>
                  </a:lnTo>
                  <a:lnTo>
                    <a:pt x="20" y="9"/>
                  </a:lnTo>
                  <a:lnTo>
                    <a:pt x="24" y="9"/>
                  </a:lnTo>
                  <a:lnTo>
                    <a:pt x="20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14" name="Freeform 130"/>
            <p:cNvSpPr>
              <a:spLocks/>
            </p:cNvSpPr>
            <p:nvPr/>
          </p:nvSpPr>
          <p:spPr bwMode="auto">
            <a:xfrm>
              <a:off x="2847" y="1627"/>
              <a:ext cx="24" cy="10"/>
            </a:xfrm>
            <a:custGeom>
              <a:avLst/>
              <a:gdLst>
                <a:gd name="T0" fmla="*/ 0 w 24"/>
                <a:gd name="T1" fmla="*/ 0 h 10"/>
                <a:gd name="T2" fmla="*/ 0 w 24"/>
                <a:gd name="T3" fmla="*/ 5 h 10"/>
                <a:gd name="T4" fmla="*/ 0 w 24"/>
                <a:gd name="T5" fmla="*/ 5 h 10"/>
                <a:gd name="T6" fmla="*/ 19 w 24"/>
                <a:gd name="T7" fmla="*/ 10 h 10"/>
                <a:gd name="T8" fmla="*/ 24 w 24"/>
                <a:gd name="T9" fmla="*/ 10 h 10"/>
                <a:gd name="T10" fmla="*/ 19 w 24"/>
                <a:gd name="T11" fmla="*/ 5 h 10"/>
                <a:gd name="T12" fmla="*/ 0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0" y="0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19" y="10"/>
                  </a:lnTo>
                  <a:lnTo>
                    <a:pt x="24" y="10"/>
                  </a:lnTo>
                  <a:lnTo>
                    <a:pt x="1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15" name="Freeform 131"/>
            <p:cNvSpPr>
              <a:spLocks/>
            </p:cNvSpPr>
            <p:nvPr/>
          </p:nvSpPr>
          <p:spPr bwMode="auto">
            <a:xfrm>
              <a:off x="2876" y="1637"/>
              <a:ext cx="24" cy="10"/>
            </a:xfrm>
            <a:custGeom>
              <a:avLst/>
              <a:gdLst>
                <a:gd name="T0" fmla="*/ 5 w 24"/>
                <a:gd name="T1" fmla="*/ 0 h 10"/>
                <a:gd name="T2" fmla="*/ 0 w 24"/>
                <a:gd name="T3" fmla="*/ 5 h 10"/>
                <a:gd name="T4" fmla="*/ 5 w 24"/>
                <a:gd name="T5" fmla="*/ 5 h 10"/>
                <a:gd name="T6" fmla="*/ 24 w 24"/>
                <a:gd name="T7" fmla="*/ 10 h 10"/>
                <a:gd name="T8" fmla="*/ 24 w 24"/>
                <a:gd name="T9" fmla="*/ 10 h 10"/>
                <a:gd name="T10" fmla="*/ 24 w 24"/>
                <a:gd name="T11" fmla="*/ 5 h 10"/>
                <a:gd name="T12" fmla="*/ 5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5" y="0"/>
                  </a:moveTo>
                  <a:lnTo>
                    <a:pt x="0" y="5"/>
                  </a:lnTo>
                  <a:lnTo>
                    <a:pt x="5" y="5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4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16" name="Freeform 132"/>
            <p:cNvSpPr>
              <a:spLocks/>
            </p:cNvSpPr>
            <p:nvPr/>
          </p:nvSpPr>
          <p:spPr bwMode="auto">
            <a:xfrm>
              <a:off x="2909" y="1647"/>
              <a:ext cx="24" cy="9"/>
            </a:xfrm>
            <a:custGeom>
              <a:avLst/>
              <a:gdLst>
                <a:gd name="T0" fmla="*/ 5 w 24"/>
                <a:gd name="T1" fmla="*/ 0 h 9"/>
                <a:gd name="T2" fmla="*/ 0 w 24"/>
                <a:gd name="T3" fmla="*/ 4 h 9"/>
                <a:gd name="T4" fmla="*/ 5 w 24"/>
                <a:gd name="T5" fmla="*/ 4 h 9"/>
                <a:gd name="T6" fmla="*/ 24 w 24"/>
                <a:gd name="T7" fmla="*/ 9 h 9"/>
                <a:gd name="T8" fmla="*/ 24 w 24"/>
                <a:gd name="T9" fmla="*/ 9 h 9"/>
                <a:gd name="T10" fmla="*/ 24 w 24"/>
                <a:gd name="T11" fmla="*/ 4 h 9"/>
                <a:gd name="T12" fmla="*/ 5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5" y="0"/>
                  </a:moveTo>
                  <a:lnTo>
                    <a:pt x="0" y="4"/>
                  </a:lnTo>
                  <a:lnTo>
                    <a:pt x="5" y="4"/>
                  </a:lnTo>
                  <a:lnTo>
                    <a:pt x="24" y="9"/>
                  </a:lnTo>
                  <a:lnTo>
                    <a:pt x="24" y="9"/>
                  </a:lnTo>
                  <a:lnTo>
                    <a:pt x="24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17" name="Freeform 133"/>
            <p:cNvSpPr>
              <a:spLocks/>
            </p:cNvSpPr>
            <p:nvPr/>
          </p:nvSpPr>
          <p:spPr bwMode="auto">
            <a:xfrm>
              <a:off x="2943" y="1656"/>
              <a:ext cx="24" cy="10"/>
            </a:xfrm>
            <a:custGeom>
              <a:avLst/>
              <a:gdLst>
                <a:gd name="T0" fmla="*/ 0 w 24"/>
                <a:gd name="T1" fmla="*/ 0 h 10"/>
                <a:gd name="T2" fmla="*/ 0 w 24"/>
                <a:gd name="T3" fmla="*/ 5 h 10"/>
                <a:gd name="T4" fmla="*/ 0 w 24"/>
                <a:gd name="T5" fmla="*/ 5 h 10"/>
                <a:gd name="T6" fmla="*/ 19 w 24"/>
                <a:gd name="T7" fmla="*/ 10 h 10"/>
                <a:gd name="T8" fmla="*/ 24 w 24"/>
                <a:gd name="T9" fmla="*/ 10 h 10"/>
                <a:gd name="T10" fmla="*/ 19 w 24"/>
                <a:gd name="T11" fmla="*/ 5 h 10"/>
                <a:gd name="T12" fmla="*/ 0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0" y="0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19" y="10"/>
                  </a:lnTo>
                  <a:lnTo>
                    <a:pt x="24" y="10"/>
                  </a:lnTo>
                  <a:lnTo>
                    <a:pt x="1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18" name="Freeform 134"/>
            <p:cNvSpPr>
              <a:spLocks/>
            </p:cNvSpPr>
            <p:nvPr/>
          </p:nvSpPr>
          <p:spPr bwMode="auto">
            <a:xfrm>
              <a:off x="2977" y="1666"/>
              <a:ext cx="20" cy="9"/>
            </a:xfrm>
            <a:custGeom>
              <a:avLst/>
              <a:gdLst>
                <a:gd name="T0" fmla="*/ 0 w 19"/>
                <a:gd name="T1" fmla="*/ 0 h 9"/>
                <a:gd name="T2" fmla="*/ 0 w 19"/>
                <a:gd name="T3" fmla="*/ 5 h 9"/>
                <a:gd name="T4" fmla="*/ 0 w 19"/>
                <a:gd name="T5" fmla="*/ 5 h 9"/>
                <a:gd name="T6" fmla="*/ 19 w 19"/>
                <a:gd name="T7" fmla="*/ 9 h 9"/>
                <a:gd name="T8" fmla="*/ 19 w 19"/>
                <a:gd name="T9" fmla="*/ 9 h 9"/>
                <a:gd name="T10" fmla="*/ 19 w 19"/>
                <a:gd name="T11" fmla="*/ 5 h 9"/>
                <a:gd name="T12" fmla="*/ 0 w 19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9">
                  <a:moveTo>
                    <a:pt x="0" y="0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19" y="9"/>
                  </a:lnTo>
                  <a:lnTo>
                    <a:pt x="19" y="9"/>
                  </a:lnTo>
                  <a:lnTo>
                    <a:pt x="1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19" name="Freeform 135"/>
            <p:cNvSpPr>
              <a:spLocks/>
            </p:cNvSpPr>
            <p:nvPr/>
          </p:nvSpPr>
          <p:spPr bwMode="auto">
            <a:xfrm>
              <a:off x="3005" y="1675"/>
              <a:ext cx="24" cy="10"/>
            </a:xfrm>
            <a:custGeom>
              <a:avLst/>
              <a:gdLst>
                <a:gd name="T0" fmla="*/ 5 w 24"/>
                <a:gd name="T1" fmla="*/ 0 h 10"/>
                <a:gd name="T2" fmla="*/ 0 w 24"/>
                <a:gd name="T3" fmla="*/ 5 h 10"/>
                <a:gd name="T4" fmla="*/ 5 w 24"/>
                <a:gd name="T5" fmla="*/ 5 h 10"/>
                <a:gd name="T6" fmla="*/ 24 w 24"/>
                <a:gd name="T7" fmla="*/ 10 h 10"/>
                <a:gd name="T8" fmla="*/ 24 w 24"/>
                <a:gd name="T9" fmla="*/ 10 h 10"/>
                <a:gd name="T10" fmla="*/ 24 w 24"/>
                <a:gd name="T11" fmla="*/ 5 h 10"/>
                <a:gd name="T12" fmla="*/ 5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5" y="0"/>
                  </a:moveTo>
                  <a:lnTo>
                    <a:pt x="0" y="5"/>
                  </a:lnTo>
                  <a:lnTo>
                    <a:pt x="5" y="5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4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20" name="Freeform 136"/>
            <p:cNvSpPr>
              <a:spLocks/>
            </p:cNvSpPr>
            <p:nvPr/>
          </p:nvSpPr>
          <p:spPr bwMode="auto">
            <a:xfrm>
              <a:off x="3039" y="1685"/>
              <a:ext cx="24" cy="10"/>
            </a:xfrm>
            <a:custGeom>
              <a:avLst/>
              <a:gdLst>
                <a:gd name="T0" fmla="*/ 5 w 24"/>
                <a:gd name="T1" fmla="*/ 0 h 10"/>
                <a:gd name="T2" fmla="*/ 0 w 24"/>
                <a:gd name="T3" fmla="*/ 5 h 10"/>
                <a:gd name="T4" fmla="*/ 5 w 24"/>
                <a:gd name="T5" fmla="*/ 5 h 10"/>
                <a:gd name="T6" fmla="*/ 19 w 24"/>
                <a:gd name="T7" fmla="*/ 10 h 10"/>
                <a:gd name="T8" fmla="*/ 24 w 24"/>
                <a:gd name="T9" fmla="*/ 10 h 10"/>
                <a:gd name="T10" fmla="*/ 19 w 24"/>
                <a:gd name="T11" fmla="*/ 5 h 10"/>
                <a:gd name="T12" fmla="*/ 5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5" y="0"/>
                  </a:moveTo>
                  <a:lnTo>
                    <a:pt x="0" y="5"/>
                  </a:lnTo>
                  <a:lnTo>
                    <a:pt x="5" y="5"/>
                  </a:lnTo>
                  <a:lnTo>
                    <a:pt x="19" y="10"/>
                  </a:lnTo>
                  <a:lnTo>
                    <a:pt x="24" y="10"/>
                  </a:lnTo>
                  <a:lnTo>
                    <a:pt x="19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21" name="Freeform 137"/>
            <p:cNvSpPr>
              <a:spLocks/>
            </p:cNvSpPr>
            <p:nvPr/>
          </p:nvSpPr>
          <p:spPr bwMode="auto">
            <a:xfrm>
              <a:off x="3073" y="1695"/>
              <a:ext cx="24" cy="9"/>
            </a:xfrm>
            <a:custGeom>
              <a:avLst/>
              <a:gdLst>
                <a:gd name="T0" fmla="*/ 0 w 24"/>
                <a:gd name="T1" fmla="*/ 0 h 9"/>
                <a:gd name="T2" fmla="*/ 0 w 24"/>
                <a:gd name="T3" fmla="*/ 4 h 9"/>
                <a:gd name="T4" fmla="*/ 0 w 24"/>
                <a:gd name="T5" fmla="*/ 4 h 9"/>
                <a:gd name="T6" fmla="*/ 19 w 24"/>
                <a:gd name="T7" fmla="*/ 9 h 9"/>
                <a:gd name="T8" fmla="*/ 24 w 24"/>
                <a:gd name="T9" fmla="*/ 9 h 9"/>
                <a:gd name="T10" fmla="*/ 19 w 24"/>
                <a:gd name="T11" fmla="*/ 4 h 9"/>
                <a:gd name="T12" fmla="*/ 0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0" y="0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19" y="9"/>
                  </a:lnTo>
                  <a:lnTo>
                    <a:pt x="24" y="9"/>
                  </a:lnTo>
                  <a:lnTo>
                    <a:pt x="19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22" name="Freeform 138"/>
            <p:cNvSpPr>
              <a:spLocks/>
            </p:cNvSpPr>
            <p:nvPr/>
          </p:nvSpPr>
          <p:spPr bwMode="auto">
            <a:xfrm>
              <a:off x="3101" y="1704"/>
              <a:ext cx="24" cy="10"/>
            </a:xfrm>
            <a:custGeom>
              <a:avLst/>
              <a:gdLst>
                <a:gd name="T0" fmla="*/ 5 w 24"/>
                <a:gd name="T1" fmla="*/ 0 h 10"/>
                <a:gd name="T2" fmla="*/ 0 w 24"/>
                <a:gd name="T3" fmla="*/ 5 h 10"/>
                <a:gd name="T4" fmla="*/ 5 w 24"/>
                <a:gd name="T5" fmla="*/ 5 h 10"/>
                <a:gd name="T6" fmla="*/ 24 w 24"/>
                <a:gd name="T7" fmla="*/ 10 h 10"/>
                <a:gd name="T8" fmla="*/ 24 w 24"/>
                <a:gd name="T9" fmla="*/ 10 h 10"/>
                <a:gd name="T10" fmla="*/ 24 w 24"/>
                <a:gd name="T11" fmla="*/ 5 h 10"/>
                <a:gd name="T12" fmla="*/ 5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5" y="0"/>
                  </a:moveTo>
                  <a:lnTo>
                    <a:pt x="0" y="5"/>
                  </a:lnTo>
                  <a:lnTo>
                    <a:pt x="5" y="5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4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23" name="Freeform 139"/>
            <p:cNvSpPr>
              <a:spLocks/>
            </p:cNvSpPr>
            <p:nvPr/>
          </p:nvSpPr>
          <p:spPr bwMode="auto">
            <a:xfrm>
              <a:off x="3135" y="1714"/>
              <a:ext cx="24" cy="9"/>
            </a:xfrm>
            <a:custGeom>
              <a:avLst/>
              <a:gdLst>
                <a:gd name="T0" fmla="*/ 5 w 24"/>
                <a:gd name="T1" fmla="*/ 0 h 9"/>
                <a:gd name="T2" fmla="*/ 0 w 24"/>
                <a:gd name="T3" fmla="*/ 5 h 9"/>
                <a:gd name="T4" fmla="*/ 5 w 24"/>
                <a:gd name="T5" fmla="*/ 5 h 9"/>
                <a:gd name="T6" fmla="*/ 24 w 24"/>
                <a:gd name="T7" fmla="*/ 9 h 9"/>
                <a:gd name="T8" fmla="*/ 24 w 24"/>
                <a:gd name="T9" fmla="*/ 9 h 9"/>
                <a:gd name="T10" fmla="*/ 24 w 24"/>
                <a:gd name="T11" fmla="*/ 5 h 9"/>
                <a:gd name="T12" fmla="*/ 5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5" y="0"/>
                  </a:moveTo>
                  <a:lnTo>
                    <a:pt x="0" y="5"/>
                  </a:lnTo>
                  <a:lnTo>
                    <a:pt x="5" y="5"/>
                  </a:lnTo>
                  <a:lnTo>
                    <a:pt x="24" y="9"/>
                  </a:lnTo>
                  <a:lnTo>
                    <a:pt x="24" y="9"/>
                  </a:lnTo>
                  <a:lnTo>
                    <a:pt x="24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24" name="Freeform 140"/>
            <p:cNvSpPr>
              <a:spLocks/>
            </p:cNvSpPr>
            <p:nvPr/>
          </p:nvSpPr>
          <p:spPr bwMode="auto">
            <a:xfrm>
              <a:off x="3169" y="1723"/>
              <a:ext cx="24" cy="10"/>
            </a:xfrm>
            <a:custGeom>
              <a:avLst/>
              <a:gdLst>
                <a:gd name="T0" fmla="*/ 0 w 24"/>
                <a:gd name="T1" fmla="*/ 0 h 10"/>
                <a:gd name="T2" fmla="*/ 0 w 24"/>
                <a:gd name="T3" fmla="*/ 5 h 10"/>
                <a:gd name="T4" fmla="*/ 0 w 24"/>
                <a:gd name="T5" fmla="*/ 5 h 10"/>
                <a:gd name="T6" fmla="*/ 19 w 24"/>
                <a:gd name="T7" fmla="*/ 10 h 10"/>
                <a:gd name="T8" fmla="*/ 24 w 24"/>
                <a:gd name="T9" fmla="*/ 10 h 10"/>
                <a:gd name="T10" fmla="*/ 19 w 24"/>
                <a:gd name="T11" fmla="*/ 5 h 10"/>
                <a:gd name="T12" fmla="*/ 0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0" y="0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19" y="10"/>
                  </a:lnTo>
                  <a:lnTo>
                    <a:pt x="24" y="10"/>
                  </a:lnTo>
                  <a:lnTo>
                    <a:pt x="1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25" name="Freeform 141"/>
            <p:cNvSpPr>
              <a:spLocks/>
            </p:cNvSpPr>
            <p:nvPr/>
          </p:nvSpPr>
          <p:spPr bwMode="auto">
            <a:xfrm>
              <a:off x="3202" y="1733"/>
              <a:ext cx="19" cy="10"/>
            </a:xfrm>
            <a:custGeom>
              <a:avLst/>
              <a:gdLst>
                <a:gd name="T0" fmla="*/ 0 w 19"/>
                <a:gd name="T1" fmla="*/ 0 h 10"/>
                <a:gd name="T2" fmla="*/ 0 w 19"/>
                <a:gd name="T3" fmla="*/ 5 h 10"/>
                <a:gd name="T4" fmla="*/ 0 w 19"/>
                <a:gd name="T5" fmla="*/ 5 h 10"/>
                <a:gd name="T6" fmla="*/ 19 w 19"/>
                <a:gd name="T7" fmla="*/ 10 h 10"/>
                <a:gd name="T8" fmla="*/ 19 w 19"/>
                <a:gd name="T9" fmla="*/ 10 h 10"/>
                <a:gd name="T10" fmla="*/ 19 w 19"/>
                <a:gd name="T11" fmla="*/ 5 h 10"/>
                <a:gd name="T12" fmla="*/ 0 w 19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0">
                  <a:moveTo>
                    <a:pt x="0" y="0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19" y="10"/>
                  </a:lnTo>
                  <a:lnTo>
                    <a:pt x="19" y="10"/>
                  </a:lnTo>
                  <a:lnTo>
                    <a:pt x="1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26" name="Freeform 142"/>
            <p:cNvSpPr>
              <a:spLocks/>
            </p:cNvSpPr>
            <p:nvPr/>
          </p:nvSpPr>
          <p:spPr bwMode="auto">
            <a:xfrm>
              <a:off x="3231" y="1743"/>
              <a:ext cx="24" cy="9"/>
            </a:xfrm>
            <a:custGeom>
              <a:avLst/>
              <a:gdLst>
                <a:gd name="T0" fmla="*/ 5 w 24"/>
                <a:gd name="T1" fmla="*/ 0 h 9"/>
                <a:gd name="T2" fmla="*/ 0 w 24"/>
                <a:gd name="T3" fmla="*/ 5 h 9"/>
                <a:gd name="T4" fmla="*/ 5 w 24"/>
                <a:gd name="T5" fmla="*/ 5 h 9"/>
                <a:gd name="T6" fmla="*/ 24 w 24"/>
                <a:gd name="T7" fmla="*/ 9 h 9"/>
                <a:gd name="T8" fmla="*/ 24 w 24"/>
                <a:gd name="T9" fmla="*/ 9 h 9"/>
                <a:gd name="T10" fmla="*/ 24 w 24"/>
                <a:gd name="T11" fmla="*/ 5 h 9"/>
                <a:gd name="T12" fmla="*/ 5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5" y="0"/>
                  </a:moveTo>
                  <a:lnTo>
                    <a:pt x="0" y="5"/>
                  </a:lnTo>
                  <a:lnTo>
                    <a:pt x="5" y="5"/>
                  </a:lnTo>
                  <a:lnTo>
                    <a:pt x="24" y="9"/>
                  </a:lnTo>
                  <a:lnTo>
                    <a:pt x="24" y="9"/>
                  </a:lnTo>
                  <a:lnTo>
                    <a:pt x="24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27" name="Freeform 143"/>
            <p:cNvSpPr>
              <a:spLocks/>
            </p:cNvSpPr>
            <p:nvPr/>
          </p:nvSpPr>
          <p:spPr bwMode="auto">
            <a:xfrm>
              <a:off x="3265" y="1752"/>
              <a:ext cx="24" cy="10"/>
            </a:xfrm>
            <a:custGeom>
              <a:avLst/>
              <a:gdLst>
                <a:gd name="T0" fmla="*/ 4 w 24"/>
                <a:gd name="T1" fmla="*/ 0 h 10"/>
                <a:gd name="T2" fmla="*/ 0 w 24"/>
                <a:gd name="T3" fmla="*/ 0 h 10"/>
                <a:gd name="T4" fmla="*/ 4 w 24"/>
                <a:gd name="T5" fmla="*/ 5 h 10"/>
                <a:gd name="T6" fmla="*/ 19 w 24"/>
                <a:gd name="T7" fmla="*/ 10 h 10"/>
                <a:gd name="T8" fmla="*/ 24 w 24"/>
                <a:gd name="T9" fmla="*/ 10 h 10"/>
                <a:gd name="T10" fmla="*/ 19 w 24"/>
                <a:gd name="T11" fmla="*/ 5 h 10"/>
                <a:gd name="T12" fmla="*/ 4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4" y="0"/>
                  </a:moveTo>
                  <a:lnTo>
                    <a:pt x="0" y="0"/>
                  </a:lnTo>
                  <a:lnTo>
                    <a:pt x="4" y="5"/>
                  </a:lnTo>
                  <a:lnTo>
                    <a:pt x="19" y="10"/>
                  </a:lnTo>
                  <a:lnTo>
                    <a:pt x="24" y="10"/>
                  </a:lnTo>
                  <a:lnTo>
                    <a:pt x="19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28" name="Freeform 144"/>
            <p:cNvSpPr>
              <a:spLocks/>
            </p:cNvSpPr>
            <p:nvPr/>
          </p:nvSpPr>
          <p:spPr bwMode="auto">
            <a:xfrm>
              <a:off x="3298" y="1762"/>
              <a:ext cx="24" cy="10"/>
            </a:xfrm>
            <a:custGeom>
              <a:avLst/>
              <a:gdLst>
                <a:gd name="T0" fmla="*/ 0 w 24"/>
                <a:gd name="T1" fmla="*/ 0 h 10"/>
                <a:gd name="T2" fmla="*/ 0 w 24"/>
                <a:gd name="T3" fmla="*/ 0 h 10"/>
                <a:gd name="T4" fmla="*/ 0 w 24"/>
                <a:gd name="T5" fmla="*/ 5 h 10"/>
                <a:gd name="T6" fmla="*/ 19 w 24"/>
                <a:gd name="T7" fmla="*/ 10 h 10"/>
                <a:gd name="T8" fmla="*/ 24 w 24"/>
                <a:gd name="T9" fmla="*/ 10 h 10"/>
                <a:gd name="T10" fmla="*/ 19 w 24"/>
                <a:gd name="T11" fmla="*/ 5 h 10"/>
                <a:gd name="T12" fmla="*/ 0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9" y="10"/>
                  </a:lnTo>
                  <a:lnTo>
                    <a:pt x="24" y="10"/>
                  </a:lnTo>
                  <a:lnTo>
                    <a:pt x="1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29" name="Freeform 145"/>
            <p:cNvSpPr>
              <a:spLocks/>
            </p:cNvSpPr>
            <p:nvPr/>
          </p:nvSpPr>
          <p:spPr bwMode="auto">
            <a:xfrm>
              <a:off x="3327" y="1772"/>
              <a:ext cx="24" cy="9"/>
            </a:xfrm>
            <a:custGeom>
              <a:avLst/>
              <a:gdLst>
                <a:gd name="T0" fmla="*/ 5 w 24"/>
                <a:gd name="T1" fmla="*/ 0 h 9"/>
                <a:gd name="T2" fmla="*/ 0 w 24"/>
                <a:gd name="T3" fmla="*/ 0 h 9"/>
                <a:gd name="T4" fmla="*/ 5 w 24"/>
                <a:gd name="T5" fmla="*/ 4 h 9"/>
                <a:gd name="T6" fmla="*/ 24 w 24"/>
                <a:gd name="T7" fmla="*/ 9 h 9"/>
                <a:gd name="T8" fmla="*/ 24 w 24"/>
                <a:gd name="T9" fmla="*/ 9 h 9"/>
                <a:gd name="T10" fmla="*/ 24 w 24"/>
                <a:gd name="T11" fmla="*/ 4 h 9"/>
                <a:gd name="T12" fmla="*/ 5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5" y="0"/>
                  </a:moveTo>
                  <a:lnTo>
                    <a:pt x="0" y="0"/>
                  </a:lnTo>
                  <a:lnTo>
                    <a:pt x="5" y="4"/>
                  </a:lnTo>
                  <a:lnTo>
                    <a:pt x="24" y="9"/>
                  </a:lnTo>
                  <a:lnTo>
                    <a:pt x="24" y="9"/>
                  </a:lnTo>
                  <a:lnTo>
                    <a:pt x="24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30" name="Freeform 146"/>
            <p:cNvSpPr>
              <a:spLocks/>
            </p:cNvSpPr>
            <p:nvPr/>
          </p:nvSpPr>
          <p:spPr bwMode="auto">
            <a:xfrm>
              <a:off x="3361" y="1781"/>
              <a:ext cx="24" cy="10"/>
            </a:xfrm>
            <a:custGeom>
              <a:avLst/>
              <a:gdLst>
                <a:gd name="T0" fmla="*/ 4 w 24"/>
                <a:gd name="T1" fmla="*/ 0 h 10"/>
                <a:gd name="T2" fmla="*/ 0 w 24"/>
                <a:gd name="T3" fmla="*/ 0 h 10"/>
                <a:gd name="T4" fmla="*/ 4 w 24"/>
                <a:gd name="T5" fmla="*/ 5 h 10"/>
                <a:gd name="T6" fmla="*/ 19 w 24"/>
                <a:gd name="T7" fmla="*/ 10 h 10"/>
                <a:gd name="T8" fmla="*/ 24 w 24"/>
                <a:gd name="T9" fmla="*/ 10 h 10"/>
                <a:gd name="T10" fmla="*/ 19 w 24"/>
                <a:gd name="T11" fmla="*/ 5 h 10"/>
                <a:gd name="T12" fmla="*/ 4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4" y="0"/>
                  </a:moveTo>
                  <a:lnTo>
                    <a:pt x="0" y="0"/>
                  </a:lnTo>
                  <a:lnTo>
                    <a:pt x="4" y="5"/>
                  </a:lnTo>
                  <a:lnTo>
                    <a:pt x="19" y="10"/>
                  </a:lnTo>
                  <a:lnTo>
                    <a:pt x="24" y="10"/>
                  </a:lnTo>
                  <a:lnTo>
                    <a:pt x="19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31" name="Freeform 147"/>
            <p:cNvSpPr>
              <a:spLocks/>
            </p:cNvSpPr>
            <p:nvPr/>
          </p:nvSpPr>
          <p:spPr bwMode="auto">
            <a:xfrm>
              <a:off x="3394" y="1791"/>
              <a:ext cx="24" cy="9"/>
            </a:xfrm>
            <a:custGeom>
              <a:avLst/>
              <a:gdLst>
                <a:gd name="T0" fmla="*/ 0 w 24"/>
                <a:gd name="T1" fmla="*/ 0 h 9"/>
                <a:gd name="T2" fmla="*/ 0 w 24"/>
                <a:gd name="T3" fmla="*/ 0 h 9"/>
                <a:gd name="T4" fmla="*/ 0 w 24"/>
                <a:gd name="T5" fmla="*/ 5 h 9"/>
                <a:gd name="T6" fmla="*/ 19 w 24"/>
                <a:gd name="T7" fmla="*/ 9 h 9"/>
                <a:gd name="T8" fmla="*/ 24 w 24"/>
                <a:gd name="T9" fmla="*/ 9 h 9"/>
                <a:gd name="T10" fmla="*/ 19 w 24"/>
                <a:gd name="T11" fmla="*/ 5 h 9"/>
                <a:gd name="T12" fmla="*/ 0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9" y="9"/>
                  </a:lnTo>
                  <a:lnTo>
                    <a:pt x="24" y="9"/>
                  </a:lnTo>
                  <a:lnTo>
                    <a:pt x="1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32" name="Freeform 148"/>
            <p:cNvSpPr>
              <a:spLocks/>
            </p:cNvSpPr>
            <p:nvPr/>
          </p:nvSpPr>
          <p:spPr bwMode="auto">
            <a:xfrm>
              <a:off x="3428" y="1800"/>
              <a:ext cx="19" cy="10"/>
            </a:xfrm>
            <a:custGeom>
              <a:avLst/>
              <a:gdLst>
                <a:gd name="T0" fmla="*/ 0 w 19"/>
                <a:gd name="T1" fmla="*/ 0 h 10"/>
                <a:gd name="T2" fmla="*/ 0 w 19"/>
                <a:gd name="T3" fmla="*/ 0 h 10"/>
                <a:gd name="T4" fmla="*/ 0 w 19"/>
                <a:gd name="T5" fmla="*/ 5 h 10"/>
                <a:gd name="T6" fmla="*/ 19 w 19"/>
                <a:gd name="T7" fmla="*/ 10 h 10"/>
                <a:gd name="T8" fmla="*/ 19 w 19"/>
                <a:gd name="T9" fmla="*/ 10 h 10"/>
                <a:gd name="T10" fmla="*/ 19 w 19"/>
                <a:gd name="T11" fmla="*/ 5 h 10"/>
                <a:gd name="T12" fmla="*/ 0 w 19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0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9" y="10"/>
                  </a:lnTo>
                  <a:lnTo>
                    <a:pt x="19" y="10"/>
                  </a:lnTo>
                  <a:lnTo>
                    <a:pt x="1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33" name="Freeform 149"/>
            <p:cNvSpPr>
              <a:spLocks/>
            </p:cNvSpPr>
            <p:nvPr/>
          </p:nvSpPr>
          <p:spPr bwMode="auto">
            <a:xfrm>
              <a:off x="3457" y="1810"/>
              <a:ext cx="24" cy="10"/>
            </a:xfrm>
            <a:custGeom>
              <a:avLst/>
              <a:gdLst>
                <a:gd name="T0" fmla="*/ 4 w 24"/>
                <a:gd name="T1" fmla="*/ 0 h 10"/>
                <a:gd name="T2" fmla="*/ 0 w 24"/>
                <a:gd name="T3" fmla="*/ 0 h 10"/>
                <a:gd name="T4" fmla="*/ 4 w 24"/>
                <a:gd name="T5" fmla="*/ 5 h 10"/>
                <a:gd name="T6" fmla="*/ 24 w 24"/>
                <a:gd name="T7" fmla="*/ 10 h 10"/>
                <a:gd name="T8" fmla="*/ 24 w 24"/>
                <a:gd name="T9" fmla="*/ 10 h 10"/>
                <a:gd name="T10" fmla="*/ 24 w 24"/>
                <a:gd name="T11" fmla="*/ 5 h 10"/>
                <a:gd name="T12" fmla="*/ 4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4" y="0"/>
                  </a:moveTo>
                  <a:lnTo>
                    <a:pt x="0" y="0"/>
                  </a:lnTo>
                  <a:lnTo>
                    <a:pt x="4" y="5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4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34" name="Freeform 150"/>
            <p:cNvSpPr>
              <a:spLocks/>
            </p:cNvSpPr>
            <p:nvPr/>
          </p:nvSpPr>
          <p:spPr bwMode="auto">
            <a:xfrm>
              <a:off x="3490" y="1820"/>
              <a:ext cx="24" cy="9"/>
            </a:xfrm>
            <a:custGeom>
              <a:avLst/>
              <a:gdLst>
                <a:gd name="T0" fmla="*/ 5 w 24"/>
                <a:gd name="T1" fmla="*/ 0 h 9"/>
                <a:gd name="T2" fmla="*/ 0 w 24"/>
                <a:gd name="T3" fmla="*/ 0 h 9"/>
                <a:gd name="T4" fmla="*/ 5 w 24"/>
                <a:gd name="T5" fmla="*/ 4 h 9"/>
                <a:gd name="T6" fmla="*/ 20 w 24"/>
                <a:gd name="T7" fmla="*/ 9 h 9"/>
                <a:gd name="T8" fmla="*/ 24 w 24"/>
                <a:gd name="T9" fmla="*/ 9 h 9"/>
                <a:gd name="T10" fmla="*/ 20 w 24"/>
                <a:gd name="T11" fmla="*/ 4 h 9"/>
                <a:gd name="T12" fmla="*/ 5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5" y="0"/>
                  </a:moveTo>
                  <a:lnTo>
                    <a:pt x="0" y="0"/>
                  </a:lnTo>
                  <a:lnTo>
                    <a:pt x="5" y="4"/>
                  </a:lnTo>
                  <a:lnTo>
                    <a:pt x="20" y="9"/>
                  </a:lnTo>
                  <a:lnTo>
                    <a:pt x="24" y="9"/>
                  </a:lnTo>
                  <a:lnTo>
                    <a:pt x="20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35" name="Freeform 151"/>
            <p:cNvSpPr>
              <a:spLocks/>
            </p:cNvSpPr>
            <p:nvPr/>
          </p:nvSpPr>
          <p:spPr bwMode="auto">
            <a:xfrm>
              <a:off x="3524" y="1829"/>
              <a:ext cx="24" cy="10"/>
            </a:xfrm>
            <a:custGeom>
              <a:avLst/>
              <a:gdLst>
                <a:gd name="T0" fmla="*/ 0 w 24"/>
                <a:gd name="T1" fmla="*/ 0 h 10"/>
                <a:gd name="T2" fmla="*/ 0 w 24"/>
                <a:gd name="T3" fmla="*/ 0 h 10"/>
                <a:gd name="T4" fmla="*/ 0 w 24"/>
                <a:gd name="T5" fmla="*/ 5 h 10"/>
                <a:gd name="T6" fmla="*/ 19 w 24"/>
                <a:gd name="T7" fmla="*/ 10 h 10"/>
                <a:gd name="T8" fmla="*/ 24 w 24"/>
                <a:gd name="T9" fmla="*/ 5 h 10"/>
                <a:gd name="T10" fmla="*/ 19 w 24"/>
                <a:gd name="T11" fmla="*/ 5 h 10"/>
                <a:gd name="T12" fmla="*/ 0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9" y="10"/>
                  </a:lnTo>
                  <a:lnTo>
                    <a:pt x="24" y="5"/>
                  </a:lnTo>
                  <a:lnTo>
                    <a:pt x="1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36" name="Freeform 152"/>
            <p:cNvSpPr>
              <a:spLocks/>
            </p:cNvSpPr>
            <p:nvPr/>
          </p:nvSpPr>
          <p:spPr bwMode="auto">
            <a:xfrm>
              <a:off x="3553" y="1839"/>
              <a:ext cx="24" cy="9"/>
            </a:xfrm>
            <a:custGeom>
              <a:avLst/>
              <a:gdLst>
                <a:gd name="T0" fmla="*/ 5 w 24"/>
                <a:gd name="T1" fmla="*/ 0 h 9"/>
                <a:gd name="T2" fmla="*/ 0 w 24"/>
                <a:gd name="T3" fmla="*/ 0 h 9"/>
                <a:gd name="T4" fmla="*/ 5 w 24"/>
                <a:gd name="T5" fmla="*/ 5 h 9"/>
                <a:gd name="T6" fmla="*/ 24 w 24"/>
                <a:gd name="T7" fmla="*/ 9 h 9"/>
                <a:gd name="T8" fmla="*/ 24 w 24"/>
                <a:gd name="T9" fmla="*/ 5 h 9"/>
                <a:gd name="T10" fmla="*/ 24 w 24"/>
                <a:gd name="T11" fmla="*/ 5 h 9"/>
                <a:gd name="T12" fmla="*/ 5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5" y="0"/>
                  </a:moveTo>
                  <a:lnTo>
                    <a:pt x="0" y="0"/>
                  </a:lnTo>
                  <a:lnTo>
                    <a:pt x="5" y="5"/>
                  </a:lnTo>
                  <a:lnTo>
                    <a:pt x="24" y="9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37" name="Freeform 153"/>
            <p:cNvSpPr>
              <a:spLocks/>
            </p:cNvSpPr>
            <p:nvPr/>
          </p:nvSpPr>
          <p:spPr bwMode="auto">
            <a:xfrm>
              <a:off x="3586" y="1848"/>
              <a:ext cx="24" cy="10"/>
            </a:xfrm>
            <a:custGeom>
              <a:avLst/>
              <a:gdLst>
                <a:gd name="T0" fmla="*/ 5 w 24"/>
                <a:gd name="T1" fmla="*/ 0 h 10"/>
                <a:gd name="T2" fmla="*/ 0 w 24"/>
                <a:gd name="T3" fmla="*/ 0 h 10"/>
                <a:gd name="T4" fmla="*/ 5 w 24"/>
                <a:gd name="T5" fmla="*/ 5 h 10"/>
                <a:gd name="T6" fmla="*/ 20 w 24"/>
                <a:gd name="T7" fmla="*/ 10 h 10"/>
                <a:gd name="T8" fmla="*/ 24 w 24"/>
                <a:gd name="T9" fmla="*/ 5 h 10"/>
                <a:gd name="T10" fmla="*/ 20 w 24"/>
                <a:gd name="T11" fmla="*/ 5 h 10"/>
                <a:gd name="T12" fmla="*/ 5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5" y="0"/>
                  </a:moveTo>
                  <a:lnTo>
                    <a:pt x="0" y="0"/>
                  </a:lnTo>
                  <a:lnTo>
                    <a:pt x="5" y="5"/>
                  </a:lnTo>
                  <a:lnTo>
                    <a:pt x="20" y="10"/>
                  </a:lnTo>
                  <a:lnTo>
                    <a:pt x="24" y="5"/>
                  </a:lnTo>
                  <a:lnTo>
                    <a:pt x="20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38" name="Freeform 154"/>
            <p:cNvSpPr>
              <a:spLocks/>
            </p:cNvSpPr>
            <p:nvPr/>
          </p:nvSpPr>
          <p:spPr bwMode="auto">
            <a:xfrm>
              <a:off x="3620" y="1858"/>
              <a:ext cx="24" cy="10"/>
            </a:xfrm>
            <a:custGeom>
              <a:avLst/>
              <a:gdLst>
                <a:gd name="T0" fmla="*/ 0 w 24"/>
                <a:gd name="T1" fmla="*/ 0 h 10"/>
                <a:gd name="T2" fmla="*/ 0 w 24"/>
                <a:gd name="T3" fmla="*/ 0 h 10"/>
                <a:gd name="T4" fmla="*/ 0 w 24"/>
                <a:gd name="T5" fmla="*/ 5 h 10"/>
                <a:gd name="T6" fmla="*/ 19 w 24"/>
                <a:gd name="T7" fmla="*/ 10 h 10"/>
                <a:gd name="T8" fmla="*/ 24 w 24"/>
                <a:gd name="T9" fmla="*/ 5 h 10"/>
                <a:gd name="T10" fmla="*/ 19 w 24"/>
                <a:gd name="T11" fmla="*/ 5 h 10"/>
                <a:gd name="T12" fmla="*/ 0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9" y="10"/>
                  </a:lnTo>
                  <a:lnTo>
                    <a:pt x="24" y="5"/>
                  </a:lnTo>
                  <a:lnTo>
                    <a:pt x="1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39" name="Freeform 155"/>
            <p:cNvSpPr>
              <a:spLocks/>
            </p:cNvSpPr>
            <p:nvPr/>
          </p:nvSpPr>
          <p:spPr bwMode="auto">
            <a:xfrm>
              <a:off x="3654" y="1868"/>
              <a:ext cx="19" cy="9"/>
            </a:xfrm>
            <a:custGeom>
              <a:avLst/>
              <a:gdLst>
                <a:gd name="T0" fmla="*/ 0 w 19"/>
                <a:gd name="T1" fmla="*/ 0 h 9"/>
                <a:gd name="T2" fmla="*/ 0 w 19"/>
                <a:gd name="T3" fmla="*/ 0 h 9"/>
                <a:gd name="T4" fmla="*/ 0 w 19"/>
                <a:gd name="T5" fmla="*/ 4 h 9"/>
                <a:gd name="T6" fmla="*/ 19 w 19"/>
                <a:gd name="T7" fmla="*/ 9 h 9"/>
                <a:gd name="T8" fmla="*/ 19 w 19"/>
                <a:gd name="T9" fmla="*/ 4 h 9"/>
                <a:gd name="T10" fmla="*/ 19 w 19"/>
                <a:gd name="T11" fmla="*/ 4 h 9"/>
                <a:gd name="T12" fmla="*/ 0 w 19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9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19" y="9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40" name="Freeform 156"/>
            <p:cNvSpPr>
              <a:spLocks/>
            </p:cNvSpPr>
            <p:nvPr/>
          </p:nvSpPr>
          <p:spPr bwMode="auto">
            <a:xfrm>
              <a:off x="3682" y="1877"/>
              <a:ext cx="24" cy="10"/>
            </a:xfrm>
            <a:custGeom>
              <a:avLst/>
              <a:gdLst>
                <a:gd name="T0" fmla="*/ 5 w 24"/>
                <a:gd name="T1" fmla="*/ 0 h 10"/>
                <a:gd name="T2" fmla="*/ 0 w 24"/>
                <a:gd name="T3" fmla="*/ 0 h 10"/>
                <a:gd name="T4" fmla="*/ 5 w 24"/>
                <a:gd name="T5" fmla="*/ 5 h 10"/>
                <a:gd name="T6" fmla="*/ 24 w 24"/>
                <a:gd name="T7" fmla="*/ 10 h 10"/>
                <a:gd name="T8" fmla="*/ 24 w 24"/>
                <a:gd name="T9" fmla="*/ 5 h 10"/>
                <a:gd name="T10" fmla="*/ 24 w 24"/>
                <a:gd name="T11" fmla="*/ 5 h 10"/>
                <a:gd name="T12" fmla="*/ 5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5" y="0"/>
                  </a:moveTo>
                  <a:lnTo>
                    <a:pt x="0" y="0"/>
                  </a:lnTo>
                  <a:lnTo>
                    <a:pt x="5" y="5"/>
                  </a:lnTo>
                  <a:lnTo>
                    <a:pt x="24" y="10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41" name="Freeform 157"/>
            <p:cNvSpPr>
              <a:spLocks/>
            </p:cNvSpPr>
            <p:nvPr/>
          </p:nvSpPr>
          <p:spPr bwMode="auto">
            <a:xfrm>
              <a:off x="3716" y="1887"/>
              <a:ext cx="24" cy="9"/>
            </a:xfrm>
            <a:custGeom>
              <a:avLst/>
              <a:gdLst>
                <a:gd name="T0" fmla="*/ 5 w 24"/>
                <a:gd name="T1" fmla="*/ 0 h 9"/>
                <a:gd name="T2" fmla="*/ 0 w 24"/>
                <a:gd name="T3" fmla="*/ 0 h 9"/>
                <a:gd name="T4" fmla="*/ 5 w 24"/>
                <a:gd name="T5" fmla="*/ 5 h 9"/>
                <a:gd name="T6" fmla="*/ 19 w 24"/>
                <a:gd name="T7" fmla="*/ 9 h 9"/>
                <a:gd name="T8" fmla="*/ 24 w 24"/>
                <a:gd name="T9" fmla="*/ 5 h 9"/>
                <a:gd name="T10" fmla="*/ 19 w 24"/>
                <a:gd name="T11" fmla="*/ 5 h 9"/>
                <a:gd name="T12" fmla="*/ 5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5" y="0"/>
                  </a:moveTo>
                  <a:lnTo>
                    <a:pt x="0" y="0"/>
                  </a:lnTo>
                  <a:lnTo>
                    <a:pt x="5" y="5"/>
                  </a:lnTo>
                  <a:lnTo>
                    <a:pt x="19" y="9"/>
                  </a:lnTo>
                  <a:lnTo>
                    <a:pt x="24" y="5"/>
                  </a:lnTo>
                  <a:lnTo>
                    <a:pt x="19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42" name="Freeform 158"/>
            <p:cNvSpPr>
              <a:spLocks/>
            </p:cNvSpPr>
            <p:nvPr/>
          </p:nvSpPr>
          <p:spPr bwMode="auto">
            <a:xfrm>
              <a:off x="3750" y="1896"/>
              <a:ext cx="24" cy="10"/>
            </a:xfrm>
            <a:custGeom>
              <a:avLst/>
              <a:gdLst>
                <a:gd name="T0" fmla="*/ 0 w 24"/>
                <a:gd name="T1" fmla="*/ 0 h 10"/>
                <a:gd name="T2" fmla="*/ 0 w 24"/>
                <a:gd name="T3" fmla="*/ 0 h 10"/>
                <a:gd name="T4" fmla="*/ 0 w 24"/>
                <a:gd name="T5" fmla="*/ 5 h 10"/>
                <a:gd name="T6" fmla="*/ 19 w 24"/>
                <a:gd name="T7" fmla="*/ 10 h 10"/>
                <a:gd name="T8" fmla="*/ 24 w 24"/>
                <a:gd name="T9" fmla="*/ 5 h 10"/>
                <a:gd name="T10" fmla="*/ 19 w 24"/>
                <a:gd name="T11" fmla="*/ 5 h 10"/>
                <a:gd name="T12" fmla="*/ 0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9" y="10"/>
                  </a:lnTo>
                  <a:lnTo>
                    <a:pt x="24" y="5"/>
                  </a:lnTo>
                  <a:lnTo>
                    <a:pt x="1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43" name="Freeform 159"/>
            <p:cNvSpPr>
              <a:spLocks/>
            </p:cNvSpPr>
            <p:nvPr/>
          </p:nvSpPr>
          <p:spPr bwMode="auto">
            <a:xfrm>
              <a:off x="3778" y="1906"/>
              <a:ext cx="24" cy="10"/>
            </a:xfrm>
            <a:custGeom>
              <a:avLst/>
              <a:gdLst>
                <a:gd name="T0" fmla="*/ 5 w 24"/>
                <a:gd name="T1" fmla="*/ 0 h 10"/>
                <a:gd name="T2" fmla="*/ 0 w 24"/>
                <a:gd name="T3" fmla="*/ 0 h 10"/>
                <a:gd name="T4" fmla="*/ 5 w 24"/>
                <a:gd name="T5" fmla="*/ 5 h 10"/>
                <a:gd name="T6" fmla="*/ 24 w 24"/>
                <a:gd name="T7" fmla="*/ 10 h 10"/>
                <a:gd name="T8" fmla="*/ 24 w 24"/>
                <a:gd name="T9" fmla="*/ 5 h 10"/>
                <a:gd name="T10" fmla="*/ 24 w 24"/>
                <a:gd name="T11" fmla="*/ 5 h 10"/>
                <a:gd name="T12" fmla="*/ 5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5" y="0"/>
                  </a:moveTo>
                  <a:lnTo>
                    <a:pt x="0" y="0"/>
                  </a:lnTo>
                  <a:lnTo>
                    <a:pt x="5" y="5"/>
                  </a:lnTo>
                  <a:lnTo>
                    <a:pt x="24" y="10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44" name="Freeform 160"/>
            <p:cNvSpPr>
              <a:spLocks/>
            </p:cNvSpPr>
            <p:nvPr/>
          </p:nvSpPr>
          <p:spPr bwMode="auto">
            <a:xfrm>
              <a:off x="3812" y="1916"/>
              <a:ext cx="24" cy="9"/>
            </a:xfrm>
            <a:custGeom>
              <a:avLst/>
              <a:gdLst>
                <a:gd name="T0" fmla="*/ 5 w 24"/>
                <a:gd name="T1" fmla="*/ 0 h 9"/>
                <a:gd name="T2" fmla="*/ 0 w 24"/>
                <a:gd name="T3" fmla="*/ 0 h 9"/>
                <a:gd name="T4" fmla="*/ 5 w 24"/>
                <a:gd name="T5" fmla="*/ 4 h 9"/>
                <a:gd name="T6" fmla="*/ 19 w 24"/>
                <a:gd name="T7" fmla="*/ 9 h 9"/>
                <a:gd name="T8" fmla="*/ 24 w 24"/>
                <a:gd name="T9" fmla="*/ 4 h 9"/>
                <a:gd name="T10" fmla="*/ 19 w 24"/>
                <a:gd name="T11" fmla="*/ 4 h 9"/>
                <a:gd name="T12" fmla="*/ 5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5" y="0"/>
                  </a:moveTo>
                  <a:lnTo>
                    <a:pt x="0" y="0"/>
                  </a:lnTo>
                  <a:lnTo>
                    <a:pt x="5" y="4"/>
                  </a:lnTo>
                  <a:lnTo>
                    <a:pt x="19" y="9"/>
                  </a:lnTo>
                  <a:lnTo>
                    <a:pt x="24" y="4"/>
                  </a:lnTo>
                  <a:lnTo>
                    <a:pt x="19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45" name="Freeform 161"/>
            <p:cNvSpPr>
              <a:spLocks/>
            </p:cNvSpPr>
            <p:nvPr/>
          </p:nvSpPr>
          <p:spPr bwMode="auto">
            <a:xfrm>
              <a:off x="3846" y="1925"/>
              <a:ext cx="24" cy="10"/>
            </a:xfrm>
            <a:custGeom>
              <a:avLst/>
              <a:gdLst>
                <a:gd name="T0" fmla="*/ 0 w 24"/>
                <a:gd name="T1" fmla="*/ 0 h 10"/>
                <a:gd name="T2" fmla="*/ 0 w 24"/>
                <a:gd name="T3" fmla="*/ 0 h 10"/>
                <a:gd name="T4" fmla="*/ 0 w 24"/>
                <a:gd name="T5" fmla="*/ 5 h 10"/>
                <a:gd name="T6" fmla="*/ 19 w 24"/>
                <a:gd name="T7" fmla="*/ 10 h 10"/>
                <a:gd name="T8" fmla="*/ 24 w 24"/>
                <a:gd name="T9" fmla="*/ 5 h 10"/>
                <a:gd name="T10" fmla="*/ 19 w 24"/>
                <a:gd name="T11" fmla="*/ 5 h 10"/>
                <a:gd name="T12" fmla="*/ 0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9" y="10"/>
                  </a:lnTo>
                  <a:lnTo>
                    <a:pt x="24" y="5"/>
                  </a:lnTo>
                  <a:lnTo>
                    <a:pt x="1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46" name="Freeform 162"/>
            <p:cNvSpPr>
              <a:spLocks/>
            </p:cNvSpPr>
            <p:nvPr/>
          </p:nvSpPr>
          <p:spPr bwMode="auto">
            <a:xfrm>
              <a:off x="3879" y="1935"/>
              <a:ext cx="19" cy="9"/>
            </a:xfrm>
            <a:custGeom>
              <a:avLst/>
              <a:gdLst>
                <a:gd name="T0" fmla="*/ 0 w 19"/>
                <a:gd name="T1" fmla="*/ 0 h 9"/>
                <a:gd name="T2" fmla="*/ 0 w 19"/>
                <a:gd name="T3" fmla="*/ 0 h 9"/>
                <a:gd name="T4" fmla="*/ 0 w 19"/>
                <a:gd name="T5" fmla="*/ 5 h 9"/>
                <a:gd name="T6" fmla="*/ 19 w 19"/>
                <a:gd name="T7" fmla="*/ 9 h 9"/>
                <a:gd name="T8" fmla="*/ 19 w 19"/>
                <a:gd name="T9" fmla="*/ 5 h 9"/>
                <a:gd name="T10" fmla="*/ 19 w 19"/>
                <a:gd name="T11" fmla="*/ 5 h 9"/>
                <a:gd name="T12" fmla="*/ 0 w 19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9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9" y="9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47" name="Freeform 163"/>
            <p:cNvSpPr>
              <a:spLocks/>
            </p:cNvSpPr>
            <p:nvPr/>
          </p:nvSpPr>
          <p:spPr bwMode="auto">
            <a:xfrm>
              <a:off x="3908" y="1944"/>
              <a:ext cx="24" cy="10"/>
            </a:xfrm>
            <a:custGeom>
              <a:avLst/>
              <a:gdLst>
                <a:gd name="T0" fmla="*/ 5 w 24"/>
                <a:gd name="T1" fmla="*/ 0 h 10"/>
                <a:gd name="T2" fmla="*/ 0 w 24"/>
                <a:gd name="T3" fmla="*/ 0 h 10"/>
                <a:gd name="T4" fmla="*/ 5 w 24"/>
                <a:gd name="T5" fmla="*/ 5 h 10"/>
                <a:gd name="T6" fmla="*/ 24 w 24"/>
                <a:gd name="T7" fmla="*/ 10 h 10"/>
                <a:gd name="T8" fmla="*/ 24 w 24"/>
                <a:gd name="T9" fmla="*/ 5 h 10"/>
                <a:gd name="T10" fmla="*/ 24 w 24"/>
                <a:gd name="T11" fmla="*/ 5 h 10"/>
                <a:gd name="T12" fmla="*/ 5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5" y="0"/>
                  </a:moveTo>
                  <a:lnTo>
                    <a:pt x="0" y="0"/>
                  </a:lnTo>
                  <a:lnTo>
                    <a:pt x="5" y="5"/>
                  </a:lnTo>
                  <a:lnTo>
                    <a:pt x="24" y="10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48" name="Freeform 164"/>
            <p:cNvSpPr>
              <a:spLocks/>
            </p:cNvSpPr>
            <p:nvPr/>
          </p:nvSpPr>
          <p:spPr bwMode="auto">
            <a:xfrm>
              <a:off x="3942" y="1954"/>
              <a:ext cx="24" cy="10"/>
            </a:xfrm>
            <a:custGeom>
              <a:avLst/>
              <a:gdLst>
                <a:gd name="T0" fmla="*/ 0 w 24"/>
                <a:gd name="T1" fmla="*/ 0 h 10"/>
                <a:gd name="T2" fmla="*/ 0 w 24"/>
                <a:gd name="T3" fmla="*/ 0 h 10"/>
                <a:gd name="T4" fmla="*/ 0 w 24"/>
                <a:gd name="T5" fmla="*/ 5 h 10"/>
                <a:gd name="T6" fmla="*/ 19 w 24"/>
                <a:gd name="T7" fmla="*/ 10 h 10"/>
                <a:gd name="T8" fmla="*/ 24 w 24"/>
                <a:gd name="T9" fmla="*/ 5 h 10"/>
                <a:gd name="T10" fmla="*/ 19 w 24"/>
                <a:gd name="T11" fmla="*/ 5 h 10"/>
                <a:gd name="T12" fmla="*/ 0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9" y="10"/>
                  </a:lnTo>
                  <a:lnTo>
                    <a:pt x="24" y="5"/>
                  </a:lnTo>
                  <a:lnTo>
                    <a:pt x="1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49" name="Freeform 165"/>
            <p:cNvSpPr>
              <a:spLocks/>
            </p:cNvSpPr>
            <p:nvPr/>
          </p:nvSpPr>
          <p:spPr bwMode="auto">
            <a:xfrm>
              <a:off x="3975" y="1964"/>
              <a:ext cx="24" cy="9"/>
            </a:xfrm>
            <a:custGeom>
              <a:avLst/>
              <a:gdLst>
                <a:gd name="T0" fmla="*/ 0 w 24"/>
                <a:gd name="T1" fmla="*/ 0 h 9"/>
                <a:gd name="T2" fmla="*/ 0 w 24"/>
                <a:gd name="T3" fmla="*/ 0 h 9"/>
                <a:gd name="T4" fmla="*/ 0 w 24"/>
                <a:gd name="T5" fmla="*/ 4 h 9"/>
                <a:gd name="T6" fmla="*/ 19 w 24"/>
                <a:gd name="T7" fmla="*/ 9 h 9"/>
                <a:gd name="T8" fmla="*/ 24 w 24"/>
                <a:gd name="T9" fmla="*/ 4 h 9"/>
                <a:gd name="T10" fmla="*/ 19 w 24"/>
                <a:gd name="T11" fmla="*/ 4 h 9"/>
                <a:gd name="T12" fmla="*/ 0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19" y="9"/>
                  </a:lnTo>
                  <a:lnTo>
                    <a:pt x="24" y="4"/>
                  </a:lnTo>
                  <a:lnTo>
                    <a:pt x="19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50" name="Freeform 166"/>
            <p:cNvSpPr>
              <a:spLocks/>
            </p:cNvSpPr>
            <p:nvPr/>
          </p:nvSpPr>
          <p:spPr bwMode="auto">
            <a:xfrm>
              <a:off x="4004" y="1973"/>
              <a:ext cx="24" cy="10"/>
            </a:xfrm>
            <a:custGeom>
              <a:avLst/>
              <a:gdLst>
                <a:gd name="T0" fmla="*/ 5 w 24"/>
                <a:gd name="T1" fmla="*/ 0 h 10"/>
                <a:gd name="T2" fmla="*/ 0 w 24"/>
                <a:gd name="T3" fmla="*/ 0 h 10"/>
                <a:gd name="T4" fmla="*/ 5 w 24"/>
                <a:gd name="T5" fmla="*/ 5 h 10"/>
                <a:gd name="T6" fmla="*/ 24 w 24"/>
                <a:gd name="T7" fmla="*/ 10 h 10"/>
                <a:gd name="T8" fmla="*/ 24 w 24"/>
                <a:gd name="T9" fmla="*/ 5 h 10"/>
                <a:gd name="T10" fmla="*/ 24 w 24"/>
                <a:gd name="T11" fmla="*/ 5 h 10"/>
                <a:gd name="T12" fmla="*/ 5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5" y="0"/>
                  </a:moveTo>
                  <a:lnTo>
                    <a:pt x="0" y="0"/>
                  </a:lnTo>
                  <a:lnTo>
                    <a:pt x="5" y="5"/>
                  </a:lnTo>
                  <a:lnTo>
                    <a:pt x="24" y="10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51" name="Freeform 167"/>
            <p:cNvSpPr>
              <a:spLocks/>
            </p:cNvSpPr>
            <p:nvPr/>
          </p:nvSpPr>
          <p:spPr bwMode="auto">
            <a:xfrm>
              <a:off x="4038" y="1983"/>
              <a:ext cx="24" cy="9"/>
            </a:xfrm>
            <a:custGeom>
              <a:avLst/>
              <a:gdLst>
                <a:gd name="T0" fmla="*/ 4 w 24"/>
                <a:gd name="T1" fmla="*/ 0 h 9"/>
                <a:gd name="T2" fmla="*/ 0 w 24"/>
                <a:gd name="T3" fmla="*/ 0 h 9"/>
                <a:gd name="T4" fmla="*/ 4 w 24"/>
                <a:gd name="T5" fmla="*/ 5 h 9"/>
                <a:gd name="T6" fmla="*/ 19 w 24"/>
                <a:gd name="T7" fmla="*/ 9 h 9"/>
                <a:gd name="T8" fmla="*/ 24 w 24"/>
                <a:gd name="T9" fmla="*/ 5 h 9"/>
                <a:gd name="T10" fmla="*/ 19 w 24"/>
                <a:gd name="T11" fmla="*/ 5 h 9"/>
                <a:gd name="T12" fmla="*/ 4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4" y="0"/>
                  </a:moveTo>
                  <a:lnTo>
                    <a:pt x="0" y="0"/>
                  </a:lnTo>
                  <a:lnTo>
                    <a:pt x="4" y="5"/>
                  </a:lnTo>
                  <a:lnTo>
                    <a:pt x="19" y="9"/>
                  </a:lnTo>
                  <a:lnTo>
                    <a:pt x="24" y="5"/>
                  </a:lnTo>
                  <a:lnTo>
                    <a:pt x="19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52" name="Freeform 168"/>
            <p:cNvSpPr>
              <a:spLocks/>
            </p:cNvSpPr>
            <p:nvPr/>
          </p:nvSpPr>
          <p:spPr bwMode="auto">
            <a:xfrm>
              <a:off x="4047" y="1964"/>
              <a:ext cx="72" cy="62"/>
            </a:xfrm>
            <a:custGeom>
              <a:avLst/>
              <a:gdLst>
                <a:gd name="T0" fmla="*/ 0 w 72"/>
                <a:gd name="T1" fmla="*/ 62 h 62"/>
                <a:gd name="T2" fmla="*/ 72 w 72"/>
                <a:gd name="T3" fmla="*/ 48 h 62"/>
                <a:gd name="T4" fmla="*/ 24 w 72"/>
                <a:gd name="T5" fmla="*/ 0 h 62"/>
                <a:gd name="T6" fmla="*/ 0 w 72"/>
                <a:gd name="T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62">
                  <a:moveTo>
                    <a:pt x="0" y="62"/>
                  </a:moveTo>
                  <a:lnTo>
                    <a:pt x="72" y="48"/>
                  </a:lnTo>
                  <a:lnTo>
                    <a:pt x="24" y="0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</p:grpSp>
      <p:grpSp>
        <p:nvGrpSpPr>
          <p:cNvPr id="23568" name="Group 169"/>
          <p:cNvGrpSpPr>
            <a:grpSpLocks/>
          </p:cNvGrpSpPr>
          <p:nvPr/>
        </p:nvGrpSpPr>
        <p:grpSpPr bwMode="auto">
          <a:xfrm>
            <a:off x="4637088" y="5259388"/>
            <a:ext cx="274637" cy="212725"/>
            <a:chOff x="3207" y="2972"/>
            <a:chExt cx="154" cy="134"/>
          </a:xfrm>
        </p:grpSpPr>
        <p:sp>
          <p:nvSpPr>
            <p:cNvPr id="154" name="Freeform 170"/>
            <p:cNvSpPr>
              <a:spLocks/>
            </p:cNvSpPr>
            <p:nvPr/>
          </p:nvSpPr>
          <p:spPr bwMode="auto">
            <a:xfrm>
              <a:off x="3207" y="2972"/>
              <a:ext cx="19" cy="14"/>
            </a:xfrm>
            <a:custGeom>
              <a:avLst/>
              <a:gdLst>
                <a:gd name="T0" fmla="*/ 0 w 19"/>
                <a:gd name="T1" fmla="*/ 0 h 14"/>
                <a:gd name="T2" fmla="*/ 0 w 19"/>
                <a:gd name="T3" fmla="*/ 0 h 14"/>
                <a:gd name="T4" fmla="*/ 0 w 19"/>
                <a:gd name="T5" fmla="*/ 5 h 14"/>
                <a:gd name="T6" fmla="*/ 14 w 19"/>
                <a:gd name="T7" fmla="*/ 14 h 14"/>
                <a:gd name="T8" fmla="*/ 19 w 19"/>
                <a:gd name="T9" fmla="*/ 14 h 14"/>
                <a:gd name="T10" fmla="*/ 14 w 19"/>
                <a:gd name="T11" fmla="*/ 10 h 14"/>
                <a:gd name="T12" fmla="*/ 0 w 19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4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4" y="14"/>
                  </a:lnTo>
                  <a:lnTo>
                    <a:pt x="19" y="14"/>
                  </a:lnTo>
                  <a:lnTo>
                    <a:pt x="14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55" name="Freeform 171"/>
            <p:cNvSpPr>
              <a:spLocks/>
            </p:cNvSpPr>
            <p:nvPr/>
          </p:nvSpPr>
          <p:spPr bwMode="auto">
            <a:xfrm>
              <a:off x="3231" y="2991"/>
              <a:ext cx="19" cy="19"/>
            </a:xfrm>
            <a:custGeom>
              <a:avLst/>
              <a:gdLst>
                <a:gd name="T0" fmla="*/ 0 w 19"/>
                <a:gd name="T1" fmla="*/ 0 h 19"/>
                <a:gd name="T2" fmla="*/ 0 w 19"/>
                <a:gd name="T3" fmla="*/ 5 h 19"/>
                <a:gd name="T4" fmla="*/ 0 w 19"/>
                <a:gd name="T5" fmla="*/ 5 h 19"/>
                <a:gd name="T6" fmla="*/ 14 w 19"/>
                <a:gd name="T7" fmla="*/ 19 h 19"/>
                <a:gd name="T8" fmla="*/ 19 w 19"/>
                <a:gd name="T9" fmla="*/ 15 h 19"/>
                <a:gd name="T10" fmla="*/ 14 w 19"/>
                <a:gd name="T11" fmla="*/ 15 h 19"/>
                <a:gd name="T12" fmla="*/ 0 w 19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9">
                  <a:moveTo>
                    <a:pt x="0" y="0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14" y="19"/>
                  </a:lnTo>
                  <a:lnTo>
                    <a:pt x="19" y="15"/>
                  </a:lnTo>
                  <a:lnTo>
                    <a:pt x="14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56" name="Freeform 172"/>
            <p:cNvSpPr>
              <a:spLocks/>
            </p:cNvSpPr>
            <p:nvPr/>
          </p:nvSpPr>
          <p:spPr bwMode="auto">
            <a:xfrm>
              <a:off x="3255" y="3015"/>
              <a:ext cx="19" cy="15"/>
            </a:xfrm>
            <a:custGeom>
              <a:avLst/>
              <a:gdLst>
                <a:gd name="T0" fmla="*/ 5 w 19"/>
                <a:gd name="T1" fmla="*/ 0 h 15"/>
                <a:gd name="T2" fmla="*/ 0 w 19"/>
                <a:gd name="T3" fmla="*/ 0 h 15"/>
                <a:gd name="T4" fmla="*/ 5 w 19"/>
                <a:gd name="T5" fmla="*/ 5 h 15"/>
                <a:gd name="T6" fmla="*/ 19 w 19"/>
                <a:gd name="T7" fmla="*/ 15 h 15"/>
                <a:gd name="T8" fmla="*/ 19 w 19"/>
                <a:gd name="T9" fmla="*/ 15 h 15"/>
                <a:gd name="T10" fmla="*/ 19 w 19"/>
                <a:gd name="T11" fmla="*/ 10 h 15"/>
                <a:gd name="T12" fmla="*/ 5 w 19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5">
                  <a:moveTo>
                    <a:pt x="5" y="0"/>
                  </a:moveTo>
                  <a:lnTo>
                    <a:pt x="0" y="0"/>
                  </a:lnTo>
                  <a:lnTo>
                    <a:pt x="5" y="5"/>
                  </a:lnTo>
                  <a:lnTo>
                    <a:pt x="19" y="15"/>
                  </a:lnTo>
                  <a:lnTo>
                    <a:pt x="19" y="15"/>
                  </a:lnTo>
                  <a:lnTo>
                    <a:pt x="19" y="1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57" name="Freeform 173"/>
            <p:cNvSpPr>
              <a:spLocks/>
            </p:cNvSpPr>
            <p:nvPr/>
          </p:nvSpPr>
          <p:spPr bwMode="auto">
            <a:xfrm>
              <a:off x="3279" y="3034"/>
              <a:ext cx="19" cy="20"/>
            </a:xfrm>
            <a:custGeom>
              <a:avLst/>
              <a:gdLst>
                <a:gd name="T0" fmla="*/ 5 w 19"/>
                <a:gd name="T1" fmla="*/ 0 h 20"/>
                <a:gd name="T2" fmla="*/ 0 w 19"/>
                <a:gd name="T3" fmla="*/ 5 h 20"/>
                <a:gd name="T4" fmla="*/ 5 w 19"/>
                <a:gd name="T5" fmla="*/ 5 h 20"/>
                <a:gd name="T6" fmla="*/ 19 w 19"/>
                <a:gd name="T7" fmla="*/ 20 h 20"/>
                <a:gd name="T8" fmla="*/ 19 w 19"/>
                <a:gd name="T9" fmla="*/ 15 h 20"/>
                <a:gd name="T10" fmla="*/ 19 w 19"/>
                <a:gd name="T11" fmla="*/ 15 h 20"/>
                <a:gd name="T12" fmla="*/ 5 w 19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0">
                  <a:moveTo>
                    <a:pt x="5" y="0"/>
                  </a:moveTo>
                  <a:lnTo>
                    <a:pt x="0" y="5"/>
                  </a:lnTo>
                  <a:lnTo>
                    <a:pt x="5" y="5"/>
                  </a:lnTo>
                  <a:lnTo>
                    <a:pt x="19" y="20"/>
                  </a:lnTo>
                  <a:lnTo>
                    <a:pt x="19" y="15"/>
                  </a:lnTo>
                  <a:lnTo>
                    <a:pt x="19" y="1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58" name="Freeform 174"/>
            <p:cNvSpPr>
              <a:spLocks/>
            </p:cNvSpPr>
            <p:nvPr/>
          </p:nvSpPr>
          <p:spPr bwMode="auto">
            <a:xfrm>
              <a:off x="3308" y="3058"/>
              <a:ext cx="14" cy="20"/>
            </a:xfrm>
            <a:custGeom>
              <a:avLst/>
              <a:gdLst>
                <a:gd name="T0" fmla="*/ 0 w 14"/>
                <a:gd name="T1" fmla="*/ 0 h 20"/>
                <a:gd name="T2" fmla="*/ 0 w 14"/>
                <a:gd name="T3" fmla="*/ 0 h 20"/>
                <a:gd name="T4" fmla="*/ 0 w 14"/>
                <a:gd name="T5" fmla="*/ 5 h 20"/>
                <a:gd name="T6" fmla="*/ 14 w 14"/>
                <a:gd name="T7" fmla="*/ 20 h 20"/>
                <a:gd name="T8" fmla="*/ 14 w 14"/>
                <a:gd name="T9" fmla="*/ 15 h 20"/>
                <a:gd name="T10" fmla="*/ 14 w 14"/>
                <a:gd name="T11" fmla="*/ 15 h 20"/>
                <a:gd name="T12" fmla="*/ 0 w 14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0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4" y="20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59" name="Freeform 175"/>
            <p:cNvSpPr>
              <a:spLocks/>
            </p:cNvSpPr>
            <p:nvPr/>
          </p:nvSpPr>
          <p:spPr bwMode="auto">
            <a:xfrm>
              <a:off x="3293" y="3044"/>
              <a:ext cx="68" cy="62"/>
            </a:xfrm>
            <a:custGeom>
              <a:avLst/>
              <a:gdLst>
                <a:gd name="T0" fmla="*/ 0 w 68"/>
                <a:gd name="T1" fmla="*/ 48 h 62"/>
                <a:gd name="T2" fmla="*/ 68 w 68"/>
                <a:gd name="T3" fmla="*/ 62 h 62"/>
                <a:gd name="T4" fmla="*/ 39 w 68"/>
                <a:gd name="T5" fmla="*/ 0 h 62"/>
                <a:gd name="T6" fmla="*/ 0 w 68"/>
                <a:gd name="T7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" h="62">
                  <a:moveTo>
                    <a:pt x="0" y="48"/>
                  </a:moveTo>
                  <a:lnTo>
                    <a:pt x="68" y="62"/>
                  </a:lnTo>
                  <a:lnTo>
                    <a:pt x="39" y="0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</p:grpSp>
      <p:grpSp>
        <p:nvGrpSpPr>
          <p:cNvPr id="23569" name="Group 176"/>
          <p:cNvGrpSpPr>
            <a:grpSpLocks/>
          </p:cNvGrpSpPr>
          <p:nvPr/>
        </p:nvGrpSpPr>
        <p:grpSpPr bwMode="auto">
          <a:xfrm>
            <a:off x="5270500" y="4352925"/>
            <a:ext cx="309563" cy="152400"/>
            <a:chOff x="3562" y="2401"/>
            <a:chExt cx="173" cy="96"/>
          </a:xfrm>
        </p:grpSpPr>
        <p:sp>
          <p:nvSpPr>
            <p:cNvPr id="161" name="Freeform 177"/>
            <p:cNvSpPr>
              <a:spLocks/>
            </p:cNvSpPr>
            <p:nvPr/>
          </p:nvSpPr>
          <p:spPr bwMode="auto">
            <a:xfrm>
              <a:off x="3562" y="2401"/>
              <a:ext cx="20" cy="14"/>
            </a:xfrm>
            <a:custGeom>
              <a:avLst/>
              <a:gdLst>
                <a:gd name="T0" fmla="*/ 0 w 20"/>
                <a:gd name="T1" fmla="*/ 0 h 14"/>
                <a:gd name="T2" fmla="*/ 0 w 20"/>
                <a:gd name="T3" fmla="*/ 0 h 14"/>
                <a:gd name="T4" fmla="*/ 0 w 20"/>
                <a:gd name="T5" fmla="*/ 4 h 14"/>
                <a:gd name="T6" fmla="*/ 15 w 20"/>
                <a:gd name="T7" fmla="*/ 14 h 14"/>
                <a:gd name="T8" fmla="*/ 20 w 20"/>
                <a:gd name="T9" fmla="*/ 9 h 14"/>
                <a:gd name="T10" fmla="*/ 15 w 20"/>
                <a:gd name="T11" fmla="*/ 9 h 14"/>
                <a:gd name="T12" fmla="*/ 0 w 20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4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15" y="14"/>
                  </a:lnTo>
                  <a:lnTo>
                    <a:pt x="20" y="9"/>
                  </a:lnTo>
                  <a:lnTo>
                    <a:pt x="15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62" name="Freeform 178"/>
            <p:cNvSpPr>
              <a:spLocks/>
            </p:cNvSpPr>
            <p:nvPr/>
          </p:nvSpPr>
          <p:spPr bwMode="auto">
            <a:xfrm>
              <a:off x="3591" y="2415"/>
              <a:ext cx="19" cy="14"/>
            </a:xfrm>
            <a:custGeom>
              <a:avLst/>
              <a:gdLst>
                <a:gd name="T0" fmla="*/ 0 w 19"/>
                <a:gd name="T1" fmla="*/ 0 h 14"/>
                <a:gd name="T2" fmla="*/ 0 w 19"/>
                <a:gd name="T3" fmla="*/ 5 h 14"/>
                <a:gd name="T4" fmla="*/ 0 w 19"/>
                <a:gd name="T5" fmla="*/ 5 h 14"/>
                <a:gd name="T6" fmla="*/ 15 w 19"/>
                <a:gd name="T7" fmla="*/ 14 h 14"/>
                <a:gd name="T8" fmla="*/ 19 w 19"/>
                <a:gd name="T9" fmla="*/ 14 h 14"/>
                <a:gd name="T10" fmla="*/ 15 w 19"/>
                <a:gd name="T11" fmla="*/ 10 h 14"/>
                <a:gd name="T12" fmla="*/ 0 w 19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4">
                  <a:moveTo>
                    <a:pt x="0" y="0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15" y="14"/>
                  </a:lnTo>
                  <a:lnTo>
                    <a:pt x="19" y="14"/>
                  </a:lnTo>
                  <a:lnTo>
                    <a:pt x="15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63" name="Freeform 179"/>
            <p:cNvSpPr>
              <a:spLocks/>
            </p:cNvSpPr>
            <p:nvPr/>
          </p:nvSpPr>
          <p:spPr bwMode="auto">
            <a:xfrm>
              <a:off x="3620" y="2434"/>
              <a:ext cx="20" cy="15"/>
            </a:xfrm>
            <a:custGeom>
              <a:avLst/>
              <a:gdLst>
                <a:gd name="T0" fmla="*/ 0 w 19"/>
                <a:gd name="T1" fmla="*/ 0 h 15"/>
                <a:gd name="T2" fmla="*/ 0 w 19"/>
                <a:gd name="T3" fmla="*/ 0 h 15"/>
                <a:gd name="T4" fmla="*/ 0 w 19"/>
                <a:gd name="T5" fmla="*/ 5 h 15"/>
                <a:gd name="T6" fmla="*/ 14 w 19"/>
                <a:gd name="T7" fmla="*/ 15 h 15"/>
                <a:gd name="T8" fmla="*/ 19 w 19"/>
                <a:gd name="T9" fmla="*/ 10 h 15"/>
                <a:gd name="T10" fmla="*/ 14 w 19"/>
                <a:gd name="T11" fmla="*/ 10 h 15"/>
                <a:gd name="T12" fmla="*/ 0 w 19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5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4" y="15"/>
                  </a:lnTo>
                  <a:lnTo>
                    <a:pt x="19" y="10"/>
                  </a:lnTo>
                  <a:lnTo>
                    <a:pt x="14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64" name="Freeform 180"/>
            <p:cNvSpPr>
              <a:spLocks/>
            </p:cNvSpPr>
            <p:nvPr/>
          </p:nvSpPr>
          <p:spPr bwMode="auto">
            <a:xfrm>
              <a:off x="3649" y="2449"/>
              <a:ext cx="19" cy="14"/>
            </a:xfrm>
            <a:custGeom>
              <a:avLst/>
              <a:gdLst>
                <a:gd name="T0" fmla="*/ 0 w 19"/>
                <a:gd name="T1" fmla="*/ 0 h 14"/>
                <a:gd name="T2" fmla="*/ 0 w 19"/>
                <a:gd name="T3" fmla="*/ 4 h 14"/>
                <a:gd name="T4" fmla="*/ 0 w 19"/>
                <a:gd name="T5" fmla="*/ 4 h 14"/>
                <a:gd name="T6" fmla="*/ 19 w 19"/>
                <a:gd name="T7" fmla="*/ 14 h 14"/>
                <a:gd name="T8" fmla="*/ 19 w 19"/>
                <a:gd name="T9" fmla="*/ 14 h 14"/>
                <a:gd name="T10" fmla="*/ 19 w 19"/>
                <a:gd name="T11" fmla="*/ 9 h 14"/>
                <a:gd name="T12" fmla="*/ 0 w 19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4">
                  <a:moveTo>
                    <a:pt x="0" y="0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19" y="14"/>
                  </a:lnTo>
                  <a:lnTo>
                    <a:pt x="19" y="14"/>
                  </a:lnTo>
                  <a:lnTo>
                    <a:pt x="19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65" name="Freeform 181"/>
            <p:cNvSpPr>
              <a:spLocks/>
            </p:cNvSpPr>
            <p:nvPr/>
          </p:nvSpPr>
          <p:spPr bwMode="auto">
            <a:xfrm>
              <a:off x="3678" y="2468"/>
              <a:ext cx="14" cy="14"/>
            </a:xfrm>
            <a:custGeom>
              <a:avLst/>
              <a:gdLst>
                <a:gd name="T0" fmla="*/ 0 w 14"/>
                <a:gd name="T1" fmla="*/ 0 h 14"/>
                <a:gd name="T2" fmla="*/ 0 w 14"/>
                <a:gd name="T3" fmla="*/ 0 h 14"/>
                <a:gd name="T4" fmla="*/ 0 w 14"/>
                <a:gd name="T5" fmla="*/ 5 h 14"/>
                <a:gd name="T6" fmla="*/ 14 w 14"/>
                <a:gd name="T7" fmla="*/ 14 h 14"/>
                <a:gd name="T8" fmla="*/ 14 w 14"/>
                <a:gd name="T9" fmla="*/ 9 h 14"/>
                <a:gd name="T10" fmla="*/ 14 w 14"/>
                <a:gd name="T11" fmla="*/ 9 h 14"/>
                <a:gd name="T12" fmla="*/ 0 w 14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4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4" y="14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66" name="Freeform 182"/>
            <p:cNvSpPr>
              <a:spLocks/>
            </p:cNvSpPr>
            <p:nvPr/>
          </p:nvSpPr>
          <p:spPr bwMode="auto">
            <a:xfrm>
              <a:off x="3663" y="2444"/>
              <a:ext cx="72" cy="53"/>
            </a:xfrm>
            <a:custGeom>
              <a:avLst/>
              <a:gdLst>
                <a:gd name="T0" fmla="*/ 0 w 72"/>
                <a:gd name="T1" fmla="*/ 53 h 53"/>
                <a:gd name="T2" fmla="*/ 72 w 72"/>
                <a:gd name="T3" fmla="*/ 53 h 53"/>
                <a:gd name="T4" fmla="*/ 29 w 72"/>
                <a:gd name="T5" fmla="*/ 0 h 53"/>
                <a:gd name="T6" fmla="*/ 0 w 72"/>
                <a:gd name="T7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53">
                  <a:moveTo>
                    <a:pt x="0" y="53"/>
                  </a:moveTo>
                  <a:lnTo>
                    <a:pt x="72" y="53"/>
                  </a:lnTo>
                  <a:lnTo>
                    <a:pt x="29" y="0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</p:grpSp>
      <p:grpSp>
        <p:nvGrpSpPr>
          <p:cNvPr id="23570" name="Group 183"/>
          <p:cNvGrpSpPr>
            <a:grpSpLocks/>
          </p:cNvGrpSpPr>
          <p:nvPr/>
        </p:nvGrpSpPr>
        <p:grpSpPr bwMode="auto">
          <a:xfrm>
            <a:off x="2262188" y="2767013"/>
            <a:ext cx="736600" cy="433387"/>
            <a:chOff x="1877" y="1402"/>
            <a:chExt cx="413" cy="273"/>
          </a:xfrm>
        </p:grpSpPr>
        <p:sp>
          <p:nvSpPr>
            <p:cNvPr id="168" name="Freeform 184"/>
            <p:cNvSpPr>
              <a:spLocks/>
            </p:cNvSpPr>
            <p:nvPr/>
          </p:nvSpPr>
          <p:spPr bwMode="auto">
            <a:xfrm>
              <a:off x="1877" y="1402"/>
              <a:ext cx="413" cy="273"/>
            </a:xfrm>
            <a:custGeom>
              <a:avLst/>
              <a:gdLst>
                <a:gd name="T0" fmla="*/ 0 w 413"/>
                <a:gd name="T1" fmla="*/ 230 h 273"/>
                <a:gd name="T2" fmla="*/ 0 w 413"/>
                <a:gd name="T3" fmla="*/ 91 h 273"/>
                <a:gd name="T4" fmla="*/ 115 w 413"/>
                <a:gd name="T5" fmla="*/ 91 h 273"/>
                <a:gd name="T6" fmla="*/ 115 w 413"/>
                <a:gd name="T7" fmla="*/ 0 h 273"/>
                <a:gd name="T8" fmla="*/ 351 w 413"/>
                <a:gd name="T9" fmla="*/ 48 h 273"/>
                <a:gd name="T10" fmla="*/ 413 w 413"/>
                <a:gd name="T11" fmla="*/ 273 h 273"/>
                <a:gd name="T12" fmla="*/ 235 w 413"/>
                <a:gd name="T13" fmla="*/ 182 h 273"/>
                <a:gd name="T14" fmla="*/ 0 w 413"/>
                <a:gd name="T15" fmla="*/ 23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3" h="273">
                  <a:moveTo>
                    <a:pt x="0" y="230"/>
                  </a:moveTo>
                  <a:lnTo>
                    <a:pt x="0" y="91"/>
                  </a:lnTo>
                  <a:lnTo>
                    <a:pt x="115" y="91"/>
                  </a:lnTo>
                  <a:lnTo>
                    <a:pt x="115" y="0"/>
                  </a:lnTo>
                  <a:lnTo>
                    <a:pt x="351" y="48"/>
                  </a:lnTo>
                  <a:lnTo>
                    <a:pt x="413" y="273"/>
                  </a:lnTo>
                  <a:lnTo>
                    <a:pt x="235" y="182"/>
                  </a:lnTo>
                  <a:lnTo>
                    <a:pt x="0" y="230"/>
                  </a:lnTo>
                  <a:close/>
                </a:path>
              </a:pathLst>
            </a:custGeom>
            <a:solidFill>
              <a:schemeClr val="accent1"/>
            </a:solidFill>
            <a:ln w="3810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169" name="Freeform 185"/>
            <p:cNvSpPr>
              <a:spLocks/>
            </p:cNvSpPr>
            <p:nvPr/>
          </p:nvSpPr>
          <p:spPr bwMode="auto">
            <a:xfrm>
              <a:off x="1877" y="1402"/>
              <a:ext cx="413" cy="273"/>
            </a:xfrm>
            <a:custGeom>
              <a:avLst/>
              <a:gdLst>
                <a:gd name="T0" fmla="*/ 0 w 413"/>
                <a:gd name="T1" fmla="*/ 230 h 273"/>
                <a:gd name="T2" fmla="*/ 0 w 413"/>
                <a:gd name="T3" fmla="*/ 91 h 273"/>
                <a:gd name="T4" fmla="*/ 115 w 413"/>
                <a:gd name="T5" fmla="*/ 91 h 273"/>
                <a:gd name="T6" fmla="*/ 115 w 413"/>
                <a:gd name="T7" fmla="*/ 0 h 273"/>
                <a:gd name="T8" fmla="*/ 351 w 413"/>
                <a:gd name="T9" fmla="*/ 48 h 273"/>
                <a:gd name="T10" fmla="*/ 413 w 413"/>
                <a:gd name="T11" fmla="*/ 273 h 273"/>
                <a:gd name="T12" fmla="*/ 235 w 413"/>
                <a:gd name="T13" fmla="*/ 182 h 273"/>
                <a:gd name="T14" fmla="*/ 0 w 413"/>
                <a:gd name="T15" fmla="*/ 23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3" h="273">
                  <a:moveTo>
                    <a:pt x="0" y="230"/>
                  </a:moveTo>
                  <a:lnTo>
                    <a:pt x="0" y="91"/>
                  </a:lnTo>
                  <a:lnTo>
                    <a:pt x="115" y="91"/>
                  </a:lnTo>
                  <a:lnTo>
                    <a:pt x="115" y="0"/>
                  </a:lnTo>
                  <a:lnTo>
                    <a:pt x="351" y="48"/>
                  </a:lnTo>
                  <a:lnTo>
                    <a:pt x="413" y="273"/>
                  </a:lnTo>
                  <a:lnTo>
                    <a:pt x="235" y="182"/>
                  </a:lnTo>
                  <a:lnTo>
                    <a:pt x="0" y="230"/>
                  </a:lnTo>
                  <a:close/>
                </a:path>
              </a:pathLst>
            </a:custGeom>
            <a:solidFill>
              <a:schemeClr val="accent1"/>
            </a:solidFill>
            <a:ln w="38100" cap="rnd" cmpd="sng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</p:grpSp>
      <p:sp>
        <p:nvSpPr>
          <p:cNvPr id="170" name="Line 186"/>
          <p:cNvSpPr>
            <a:spLocks noChangeShapeType="1"/>
          </p:cNvSpPr>
          <p:nvPr/>
        </p:nvSpPr>
        <p:spPr bwMode="auto">
          <a:xfrm flipV="1">
            <a:off x="881063" y="2508250"/>
            <a:ext cx="428625" cy="30480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 type="triangle" w="med" len="med"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171" name="Line 190"/>
          <p:cNvSpPr>
            <a:spLocks noChangeShapeType="1"/>
          </p:cNvSpPr>
          <p:nvPr/>
        </p:nvSpPr>
        <p:spPr bwMode="auto">
          <a:xfrm flipH="1">
            <a:off x="2682875" y="2449513"/>
            <a:ext cx="454025" cy="255587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 type="triangle" w="med" len="med"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172" name="Line 192"/>
          <p:cNvSpPr>
            <a:spLocks noChangeShapeType="1"/>
          </p:cNvSpPr>
          <p:nvPr/>
        </p:nvSpPr>
        <p:spPr bwMode="auto">
          <a:xfrm flipH="1">
            <a:off x="5595938" y="3314700"/>
            <a:ext cx="1336675" cy="10795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 type="triangle" w="med" len="med"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173" name="Rectangle 193"/>
          <p:cNvSpPr>
            <a:spLocks noChangeArrowheads="1"/>
          </p:cNvSpPr>
          <p:nvPr/>
        </p:nvSpPr>
        <p:spPr bwMode="auto">
          <a:xfrm>
            <a:off x="7053263" y="3194050"/>
            <a:ext cx="1733550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Shadow</a:t>
            </a:r>
            <a:b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</a:b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volume</a:t>
            </a:r>
          </a:p>
          <a:p>
            <a:pPr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(</a:t>
            </a:r>
            <a:r>
              <a:rPr lang="en-US" altLang="zh-HK" sz="2000" i="1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infinite extent</a:t>
            </a: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) </a:t>
            </a:r>
            <a:endParaRPr lang="en-US" altLang="zh-HK" sz="2000" b="1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174" name="Text Box 194"/>
          <p:cNvSpPr txBox="1">
            <a:spLocks noChangeArrowheads="1"/>
          </p:cNvSpPr>
          <p:nvPr/>
        </p:nvSpPr>
        <p:spPr bwMode="auto">
          <a:xfrm>
            <a:off x="322263" y="5581650"/>
            <a:ext cx="536575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rPr>
              <a:t>A shadow volume is</a:t>
            </a:r>
          </a:p>
          <a:p>
            <a:pPr>
              <a:defRPr/>
            </a:pP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rPr>
              <a:t>simply the half-space intersection defined</a:t>
            </a:r>
          </a:p>
          <a:p>
            <a:pPr>
              <a:defRPr/>
            </a:pP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rPr>
              <a:t>by a light source and a shadowing object.</a:t>
            </a:r>
          </a:p>
        </p:txBody>
      </p:sp>
    </p:spTree>
    <p:extLst>
      <p:ext uri="{BB962C8B-B14F-4D97-AF65-F5344CB8AC3E}">
        <p14:creationId xmlns:p14="http://schemas.microsoft.com/office/powerpoint/2010/main" val="30992653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Shadow Volume </a:t>
            </a:r>
            <a:r>
              <a:rPr lang="en-US" dirty="0" smtClean="0"/>
              <a:t>Basics</a:t>
            </a:r>
            <a:endParaRPr lang="en-US" dirty="0"/>
          </a:p>
        </p:txBody>
      </p:sp>
      <p:sp>
        <p:nvSpPr>
          <p:cNvPr id="581636" name="Freeform 4"/>
          <p:cNvSpPr>
            <a:spLocks/>
          </p:cNvSpPr>
          <p:nvPr/>
        </p:nvSpPr>
        <p:spPr bwMode="auto">
          <a:xfrm>
            <a:off x="3024188" y="2711450"/>
            <a:ext cx="1570037" cy="2165350"/>
          </a:xfrm>
          <a:custGeom>
            <a:avLst/>
            <a:gdLst>
              <a:gd name="T0" fmla="*/ 0 w 879"/>
              <a:gd name="T1" fmla="*/ 1172 h 1364"/>
              <a:gd name="T2" fmla="*/ 48 w 879"/>
              <a:gd name="T3" fmla="*/ 490 h 1364"/>
              <a:gd name="T4" fmla="*/ 442 w 879"/>
              <a:gd name="T5" fmla="*/ 48 h 1364"/>
              <a:gd name="T6" fmla="*/ 687 w 879"/>
              <a:gd name="T7" fmla="*/ 0 h 1364"/>
              <a:gd name="T8" fmla="*/ 879 w 879"/>
              <a:gd name="T9" fmla="*/ 149 h 1364"/>
              <a:gd name="T10" fmla="*/ 538 w 879"/>
              <a:gd name="T11" fmla="*/ 586 h 1364"/>
              <a:gd name="T12" fmla="*/ 538 w 879"/>
              <a:gd name="T13" fmla="*/ 1172 h 1364"/>
              <a:gd name="T14" fmla="*/ 293 w 879"/>
              <a:gd name="T15" fmla="*/ 1364 h 1364"/>
              <a:gd name="T16" fmla="*/ 0 w 879"/>
              <a:gd name="T17" fmla="*/ 1172 h 1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79" h="1364">
                <a:moveTo>
                  <a:pt x="0" y="1172"/>
                </a:moveTo>
                <a:lnTo>
                  <a:pt x="48" y="490"/>
                </a:lnTo>
                <a:lnTo>
                  <a:pt x="442" y="48"/>
                </a:lnTo>
                <a:lnTo>
                  <a:pt x="687" y="0"/>
                </a:lnTo>
                <a:lnTo>
                  <a:pt x="879" y="149"/>
                </a:lnTo>
                <a:lnTo>
                  <a:pt x="538" y="586"/>
                </a:lnTo>
                <a:lnTo>
                  <a:pt x="538" y="1172"/>
                </a:lnTo>
                <a:lnTo>
                  <a:pt x="293" y="1364"/>
                </a:lnTo>
                <a:lnTo>
                  <a:pt x="0" y="1172"/>
                </a:lnTo>
                <a:close/>
              </a:path>
            </a:pathLst>
          </a:custGeom>
          <a:solidFill>
            <a:schemeClr val="accent1"/>
          </a:solidFill>
          <a:ln w="38100" cap="rnd" cmpd="sng">
            <a:solidFill>
              <a:schemeClr val="hlink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grpSp>
        <p:nvGrpSpPr>
          <p:cNvPr id="25604" name="Group 9"/>
          <p:cNvGrpSpPr>
            <a:grpSpLocks/>
          </p:cNvGrpSpPr>
          <p:nvPr/>
        </p:nvGrpSpPr>
        <p:grpSpPr bwMode="auto">
          <a:xfrm>
            <a:off x="1365250" y="1928813"/>
            <a:ext cx="609600" cy="549275"/>
            <a:chOff x="1402" y="960"/>
            <a:chExt cx="341" cy="346"/>
          </a:xfrm>
        </p:grpSpPr>
        <p:sp>
          <p:nvSpPr>
            <p:cNvPr id="581642" name="Oval 10"/>
            <p:cNvSpPr>
              <a:spLocks noChangeArrowheads="1"/>
            </p:cNvSpPr>
            <p:nvPr/>
          </p:nvSpPr>
          <p:spPr bwMode="auto">
            <a:xfrm>
              <a:off x="1498" y="1080"/>
              <a:ext cx="96" cy="101"/>
            </a:xfrm>
            <a:prstGeom prst="ellipse">
              <a:avLst/>
            </a:prstGeom>
            <a:solidFill>
              <a:srgbClr val="FFFF00"/>
            </a:solidFill>
            <a:ln w="7938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Monotype Sorts"/>
                <a:buChar char="l"/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50000"/>
                <a:buFont typeface="Monotype Sorts"/>
                <a:buChar char="n"/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accent2"/>
                </a:buClr>
                <a:buChar char="–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altLang="zh-HK" sz="1900" smtClean="0">
                <a:effectLst>
                  <a:outerShdw blurRad="38100" dist="38100" dir="2700000" algn="tl">
                    <a:srgbClr val="FFFFFF"/>
                  </a:outerShdw>
                </a:effectLst>
                <a:ea typeface="PMingLiU" panose="02020500000000000000" pitchFamily="18" charset="-120"/>
              </a:endParaRPr>
            </a:p>
          </p:txBody>
        </p:sp>
        <p:sp>
          <p:nvSpPr>
            <p:cNvPr id="581643" name="Line 11"/>
            <p:cNvSpPr>
              <a:spLocks noChangeShapeType="1"/>
            </p:cNvSpPr>
            <p:nvPr/>
          </p:nvSpPr>
          <p:spPr bwMode="auto">
            <a:xfrm flipV="1">
              <a:off x="1546" y="960"/>
              <a:ext cx="1" cy="72"/>
            </a:xfrm>
            <a:prstGeom prst="line">
              <a:avLst/>
            </a:prstGeom>
            <a:noFill/>
            <a:ln w="7938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644" name="Line 12"/>
            <p:cNvSpPr>
              <a:spLocks noChangeShapeType="1"/>
            </p:cNvSpPr>
            <p:nvPr/>
          </p:nvSpPr>
          <p:spPr bwMode="auto">
            <a:xfrm>
              <a:off x="1546" y="1229"/>
              <a:ext cx="1" cy="77"/>
            </a:xfrm>
            <a:prstGeom prst="line">
              <a:avLst/>
            </a:prstGeom>
            <a:noFill/>
            <a:ln w="7938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645" name="Line 13"/>
            <p:cNvSpPr>
              <a:spLocks noChangeShapeType="1"/>
            </p:cNvSpPr>
            <p:nvPr/>
          </p:nvSpPr>
          <p:spPr bwMode="auto">
            <a:xfrm flipV="1">
              <a:off x="1599" y="989"/>
              <a:ext cx="48" cy="62"/>
            </a:xfrm>
            <a:prstGeom prst="line">
              <a:avLst/>
            </a:prstGeom>
            <a:noFill/>
            <a:ln w="7938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646" name="Line 14"/>
            <p:cNvSpPr>
              <a:spLocks noChangeShapeType="1"/>
            </p:cNvSpPr>
            <p:nvPr/>
          </p:nvSpPr>
          <p:spPr bwMode="auto">
            <a:xfrm flipV="1">
              <a:off x="1627" y="1056"/>
              <a:ext cx="87" cy="38"/>
            </a:xfrm>
            <a:prstGeom prst="line">
              <a:avLst/>
            </a:prstGeom>
            <a:noFill/>
            <a:ln w="7938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647" name="Line 15"/>
            <p:cNvSpPr>
              <a:spLocks noChangeShapeType="1"/>
            </p:cNvSpPr>
            <p:nvPr/>
          </p:nvSpPr>
          <p:spPr bwMode="auto">
            <a:xfrm>
              <a:off x="1594" y="1219"/>
              <a:ext cx="53" cy="63"/>
            </a:xfrm>
            <a:prstGeom prst="line">
              <a:avLst/>
            </a:prstGeom>
            <a:noFill/>
            <a:ln w="7938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648" name="Line 16"/>
            <p:cNvSpPr>
              <a:spLocks noChangeShapeType="1"/>
            </p:cNvSpPr>
            <p:nvPr/>
          </p:nvSpPr>
          <p:spPr bwMode="auto">
            <a:xfrm>
              <a:off x="1647" y="1181"/>
              <a:ext cx="72" cy="24"/>
            </a:xfrm>
            <a:prstGeom prst="line">
              <a:avLst/>
            </a:prstGeom>
            <a:noFill/>
            <a:ln w="7938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649" name="Line 17"/>
            <p:cNvSpPr>
              <a:spLocks noChangeShapeType="1"/>
            </p:cNvSpPr>
            <p:nvPr/>
          </p:nvSpPr>
          <p:spPr bwMode="auto">
            <a:xfrm flipH="1" flipV="1">
              <a:off x="1459" y="989"/>
              <a:ext cx="39" cy="53"/>
            </a:xfrm>
            <a:prstGeom prst="line">
              <a:avLst/>
            </a:prstGeom>
            <a:noFill/>
            <a:ln w="7938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650" name="Line 18"/>
            <p:cNvSpPr>
              <a:spLocks noChangeShapeType="1"/>
            </p:cNvSpPr>
            <p:nvPr/>
          </p:nvSpPr>
          <p:spPr bwMode="auto">
            <a:xfrm flipH="1" flipV="1">
              <a:off x="1407" y="1056"/>
              <a:ext cx="52" cy="34"/>
            </a:xfrm>
            <a:prstGeom prst="line">
              <a:avLst/>
            </a:prstGeom>
            <a:noFill/>
            <a:ln w="7938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651" name="Line 19"/>
            <p:cNvSpPr>
              <a:spLocks noChangeShapeType="1"/>
            </p:cNvSpPr>
            <p:nvPr/>
          </p:nvSpPr>
          <p:spPr bwMode="auto">
            <a:xfrm flipH="1">
              <a:off x="1459" y="1215"/>
              <a:ext cx="34" cy="67"/>
            </a:xfrm>
            <a:prstGeom prst="line">
              <a:avLst/>
            </a:prstGeom>
            <a:noFill/>
            <a:ln w="7938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652" name="Line 20"/>
            <p:cNvSpPr>
              <a:spLocks noChangeShapeType="1"/>
            </p:cNvSpPr>
            <p:nvPr/>
          </p:nvSpPr>
          <p:spPr bwMode="auto">
            <a:xfrm flipH="1">
              <a:off x="1402" y="1186"/>
              <a:ext cx="57" cy="29"/>
            </a:xfrm>
            <a:prstGeom prst="line">
              <a:avLst/>
            </a:prstGeom>
            <a:noFill/>
            <a:ln w="7938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653" name="Line 21"/>
            <p:cNvSpPr>
              <a:spLocks noChangeShapeType="1"/>
            </p:cNvSpPr>
            <p:nvPr/>
          </p:nvSpPr>
          <p:spPr bwMode="auto">
            <a:xfrm>
              <a:off x="1647" y="1128"/>
              <a:ext cx="96" cy="1"/>
            </a:xfrm>
            <a:prstGeom prst="line">
              <a:avLst/>
            </a:prstGeom>
            <a:noFill/>
            <a:ln w="7938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654" name="Line 22"/>
            <p:cNvSpPr>
              <a:spLocks noChangeShapeType="1"/>
            </p:cNvSpPr>
            <p:nvPr/>
          </p:nvSpPr>
          <p:spPr bwMode="auto">
            <a:xfrm flipH="1">
              <a:off x="1402" y="1128"/>
              <a:ext cx="48" cy="1"/>
            </a:xfrm>
            <a:prstGeom prst="line">
              <a:avLst/>
            </a:prstGeom>
            <a:noFill/>
            <a:ln w="7938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</p:grpSp>
      <p:sp>
        <p:nvSpPr>
          <p:cNvPr id="581655" name="Freeform 23" descr="Narrow vertical"/>
          <p:cNvSpPr>
            <a:spLocks/>
          </p:cNvSpPr>
          <p:nvPr/>
        </p:nvSpPr>
        <p:spPr bwMode="auto">
          <a:xfrm>
            <a:off x="2200275" y="2676525"/>
            <a:ext cx="3492500" cy="2865438"/>
          </a:xfrm>
          <a:custGeom>
            <a:avLst/>
            <a:gdLst>
              <a:gd name="T0" fmla="*/ 0 w 1955"/>
              <a:gd name="T1" fmla="*/ 197 h 1805"/>
              <a:gd name="T2" fmla="*/ 341 w 1955"/>
              <a:gd name="T3" fmla="*/ 0 h 1805"/>
              <a:gd name="T4" fmla="*/ 1955 w 1955"/>
              <a:gd name="T5" fmla="*/ 490 h 1805"/>
              <a:gd name="T6" fmla="*/ 1172 w 1955"/>
              <a:gd name="T7" fmla="*/ 1805 h 1805"/>
              <a:gd name="T8" fmla="*/ 0 w 1955"/>
              <a:gd name="T9" fmla="*/ 197 h 18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55" h="1805">
                <a:moveTo>
                  <a:pt x="0" y="197"/>
                </a:moveTo>
                <a:lnTo>
                  <a:pt x="341" y="0"/>
                </a:lnTo>
                <a:lnTo>
                  <a:pt x="1955" y="490"/>
                </a:lnTo>
                <a:lnTo>
                  <a:pt x="1172" y="1805"/>
                </a:lnTo>
                <a:lnTo>
                  <a:pt x="0" y="197"/>
                </a:lnTo>
                <a:close/>
              </a:path>
            </a:pathLst>
          </a:custGeom>
          <a:pattFill prst="narVert">
            <a:fgClr>
              <a:schemeClr val="folHlink"/>
            </a:fgClr>
            <a:bgClr>
              <a:srgbClr val="FFFFFF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581656" name="Freeform 24"/>
          <p:cNvSpPr>
            <a:spLocks/>
          </p:cNvSpPr>
          <p:nvPr/>
        </p:nvSpPr>
        <p:spPr bwMode="auto">
          <a:xfrm>
            <a:off x="3019425" y="2698750"/>
            <a:ext cx="1570038" cy="2165350"/>
          </a:xfrm>
          <a:custGeom>
            <a:avLst/>
            <a:gdLst>
              <a:gd name="T0" fmla="*/ 0 w 879"/>
              <a:gd name="T1" fmla="*/ 1172 h 1364"/>
              <a:gd name="T2" fmla="*/ 48 w 879"/>
              <a:gd name="T3" fmla="*/ 490 h 1364"/>
              <a:gd name="T4" fmla="*/ 442 w 879"/>
              <a:gd name="T5" fmla="*/ 48 h 1364"/>
              <a:gd name="T6" fmla="*/ 687 w 879"/>
              <a:gd name="T7" fmla="*/ 0 h 1364"/>
              <a:gd name="T8" fmla="*/ 879 w 879"/>
              <a:gd name="T9" fmla="*/ 149 h 1364"/>
              <a:gd name="T10" fmla="*/ 538 w 879"/>
              <a:gd name="T11" fmla="*/ 586 h 1364"/>
              <a:gd name="T12" fmla="*/ 538 w 879"/>
              <a:gd name="T13" fmla="*/ 1172 h 1364"/>
              <a:gd name="T14" fmla="*/ 293 w 879"/>
              <a:gd name="T15" fmla="*/ 1364 h 1364"/>
              <a:gd name="T16" fmla="*/ 0 w 879"/>
              <a:gd name="T17" fmla="*/ 1172 h 1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79" h="1364">
                <a:moveTo>
                  <a:pt x="0" y="1172"/>
                </a:moveTo>
                <a:lnTo>
                  <a:pt x="48" y="490"/>
                </a:lnTo>
                <a:lnTo>
                  <a:pt x="442" y="48"/>
                </a:lnTo>
                <a:lnTo>
                  <a:pt x="687" y="0"/>
                </a:lnTo>
                <a:lnTo>
                  <a:pt x="879" y="149"/>
                </a:lnTo>
                <a:lnTo>
                  <a:pt x="538" y="586"/>
                </a:lnTo>
                <a:lnTo>
                  <a:pt x="538" y="1172"/>
                </a:lnTo>
                <a:lnTo>
                  <a:pt x="293" y="1364"/>
                </a:lnTo>
                <a:lnTo>
                  <a:pt x="0" y="1172"/>
                </a:lnTo>
                <a:close/>
              </a:path>
            </a:pathLst>
          </a:custGeom>
          <a:noFill/>
          <a:ln w="38100" cap="rnd" cmpd="sng">
            <a:solidFill>
              <a:schemeClr val="tx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grpSp>
        <p:nvGrpSpPr>
          <p:cNvPr id="25607" name="Group 25"/>
          <p:cNvGrpSpPr>
            <a:grpSpLocks/>
          </p:cNvGrpSpPr>
          <p:nvPr/>
        </p:nvGrpSpPr>
        <p:grpSpPr bwMode="auto">
          <a:xfrm>
            <a:off x="3071813" y="2919413"/>
            <a:ext cx="1355725" cy="1836737"/>
            <a:chOff x="2357" y="1584"/>
            <a:chExt cx="759" cy="1157"/>
          </a:xfrm>
        </p:grpSpPr>
        <p:sp>
          <p:nvSpPr>
            <p:cNvPr id="581658" name="Freeform 26" descr="80%"/>
            <p:cNvSpPr>
              <a:spLocks/>
            </p:cNvSpPr>
            <p:nvPr/>
          </p:nvSpPr>
          <p:spPr bwMode="auto">
            <a:xfrm>
              <a:off x="2357" y="1584"/>
              <a:ext cx="759" cy="1157"/>
            </a:xfrm>
            <a:custGeom>
              <a:avLst/>
              <a:gdLst>
                <a:gd name="T0" fmla="*/ 0 w 759"/>
                <a:gd name="T1" fmla="*/ 701 h 1157"/>
                <a:gd name="T2" fmla="*/ 346 w 759"/>
                <a:gd name="T3" fmla="*/ 1157 h 1157"/>
                <a:gd name="T4" fmla="*/ 509 w 759"/>
                <a:gd name="T5" fmla="*/ 1033 h 1157"/>
                <a:gd name="T6" fmla="*/ 509 w 759"/>
                <a:gd name="T7" fmla="*/ 447 h 1157"/>
                <a:gd name="T8" fmla="*/ 754 w 759"/>
                <a:gd name="T9" fmla="*/ 130 h 1157"/>
                <a:gd name="T10" fmla="*/ 759 w 759"/>
                <a:gd name="T11" fmla="*/ 125 h 1157"/>
                <a:gd name="T12" fmla="*/ 331 w 759"/>
                <a:gd name="T13" fmla="*/ 0 h 1157"/>
                <a:gd name="T14" fmla="*/ 19 w 759"/>
                <a:gd name="T15" fmla="*/ 351 h 1157"/>
                <a:gd name="T16" fmla="*/ 0 w 759"/>
                <a:gd name="T17" fmla="*/ 701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9" h="1157">
                  <a:moveTo>
                    <a:pt x="0" y="701"/>
                  </a:moveTo>
                  <a:lnTo>
                    <a:pt x="346" y="1157"/>
                  </a:lnTo>
                  <a:lnTo>
                    <a:pt x="509" y="1033"/>
                  </a:lnTo>
                  <a:lnTo>
                    <a:pt x="509" y="447"/>
                  </a:lnTo>
                  <a:lnTo>
                    <a:pt x="754" y="130"/>
                  </a:lnTo>
                  <a:lnTo>
                    <a:pt x="759" y="125"/>
                  </a:lnTo>
                  <a:lnTo>
                    <a:pt x="331" y="0"/>
                  </a:lnTo>
                  <a:lnTo>
                    <a:pt x="19" y="351"/>
                  </a:lnTo>
                  <a:lnTo>
                    <a:pt x="0" y="701"/>
                  </a:lnTo>
                  <a:close/>
                </a:path>
              </a:pathLst>
            </a:custGeom>
            <a:pattFill prst="pct80">
              <a:fgClr>
                <a:schemeClr val="folHlink"/>
              </a:fgClr>
              <a:bgClr>
                <a:srgbClr val="FFFFFF"/>
              </a:bgClr>
            </a:pattFill>
            <a:ln w="38100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659" name="Freeform 27" descr="80%"/>
            <p:cNvSpPr>
              <a:spLocks/>
            </p:cNvSpPr>
            <p:nvPr/>
          </p:nvSpPr>
          <p:spPr bwMode="auto">
            <a:xfrm>
              <a:off x="2357" y="1584"/>
              <a:ext cx="759" cy="1157"/>
            </a:xfrm>
            <a:custGeom>
              <a:avLst/>
              <a:gdLst>
                <a:gd name="T0" fmla="*/ 0 w 759"/>
                <a:gd name="T1" fmla="*/ 701 h 1157"/>
                <a:gd name="T2" fmla="*/ 346 w 759"/>
                <a:gd name="T3" fmla="*/ 1157 h 1157"/>
                <a:gd name="T4" fmla="*/ 509 w 759"/>
                <a:gd name="T5" fmla="*/ 1033 h 1157"/>
                <a:gd name="T6" fmla="*/ 509 w 759"/>
                <a:gd name="T7" fmla="*/ 447 h 1157"/>
                <a:gd name="T8" fmla="*/ 754 w 759"/>
                <a:gd name="T9" fmla="*/ 130 h 1157"/>
                <a:gd name="T10" fmla="*/ 759 w 759"/>
                <a:gd name="T11" fmla="*/ 125 h 1157"/>
                <a:gd name="T12" fmla="*/ 331 w 759"/>
                <a:gd name="T13" fmla="*/ 0 h 1157"/>
                <a:gd name="T14" fmla="*/ 19 w 759"/>
                <a:gd name="T15" fmla="*/ 351 h 1157"/>
                <a:gd name="T16" fmla="*/ 0 w 759"/>
                <a:gd name="T17" fmla="*/ 701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9" h="1157">
                  <a:moveTo>
                    <a:pt x="0" y="701"/>
                  </a:moveTo>
                  <a:lnTo>
                    <a:pt x="346" y="1157"/>
                  </a:lnTo>
                  <a:lnTo>
                    <a:pt x="509" y="1033"/>
                  </a:lnTo>
                  <a:lnTo>
                    <a:pt x="509" y="447"/>
                  </a:lnTo>
                  <a:lnTo>
                    <a:pt x="754" y="130"/>
                  </a:lnTo>
                  <a:lnTo>
                    <a:pt x="759" y="125"/>
                  </a:lnTo>
                  <a:lnTo>
                    <a:pt x="331" y="0"/>
                  </a:lnTo>
                  <a:lnTo>
                    <a:pt x="19" y="351"/>
                  </a:lnTo>
                  <a:lnTo>
                    <a:pt x="0" y="701"/>
                  </a:lnTo>
                  <a:close/>
                </a:path>
              </a:pathLst>
            </a:custGeom>
            <a:pattFill prst="pct80">
              <a:fgClr>
                <a:schemeClr val="folHlink"/>
              </a:fgClr>
              <a:bgClr>
                <a:srgbClr val="FFFFFF"/>
              </a:bgClr>
            </a:pattFill>
            <a:ln w="38100" cap="rnd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</p:grpSp>
      <p:sp>
        <p:nvSpPr>
          <p:cNvPr id="581660" name="Rectangle 28"/>
          <p:cNvSpPr>
            <a:spLocks noChangeArrowheads="1"/>
          </p:cNvSpPr>
          <p:nvPr/>
        </p:nvSpPr>
        <p:spPr bwMode="auto">
          <a:xfrm>
            <a:off x="2943225" y="2027238"/>
            <a:ext cx="1389063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HK" sz="1900" smtClean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581662" name="Rectangle 30"/>
          <p:cNvSpPr>
            <a:spLocks noChangeArrowheads="1"/>
          </p:cNvSpPr>
          <p:nvPr/>
        </p:nvSpPr>
        <p:spPr bwMode="auto">
          <a:xfrm>
            <a:off x="3705225" y="2309813"/>
            <a:ext cx="69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 </a:t>
            </a:r>
            <a:endParaRPr lang="en-US" altLang="zh-HK" sz="2000" b="1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581663" name="Rectangle 31"/>
          <p:cNvSpPr>
            <a:spLocks noChangeArrowheads="1"/>
          </p:cNvSpPr>
          <p:nvPr/>
        </p:nvSpPr>
        <p:spPr bwMode="auto">
          <a:xfrm>
            <a:off x="3097213" y="2546350"/>
            <a:ext cx="69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 </a:t>
            </a:r>
            <a:endParaRPr lang="en-US" altLang="zh-HK" sz="2000" b="1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581664" name="Rectangle 32"/>
          <p:cNvSpPr>
            <a:spLocks noChangeArrowheads="1"/>
          </p:cNvSpPr>
          <p:nvPr/>
        </p:nvSpPr>
        <p:spPr bwMode="auto">
          <a:xfrm>
            <a:off x="2627313" y="5199063"/>
            <a:ext cx="1395412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HK" sz="1900" smtClean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581665" name="Rectangle 33"/>
          <p:cNvSpPr>
            <a:spLocks noChangeArrowheads="1"/>
          </p:cNvSpPr>
          <p:nvPr/>
        </p:nvSpPr>
        <p:spPr bwMode="auto">
          <a:xfrm>
            <a:off x="2738438" y="5253038"/>
            <a:ext cx="9048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Partially</a:t>
            </a:r>
            <a:endParaRPr lang="en-US" altLang="zh-HK" sz="2000" b="1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581666" name="Rectangle 34"/>
          <p:cNvSpPr>
            <a:spLocks noChangeArrowheads="1"/>
          </p:cNvSpPr>
          <p:nvPr/>
        </p:nvSpPr>
        <p:spPr bwMode="auto">
          <a:xfrm>
            <a:off x="2743200" y="5481638"/>
            <a:ext cx="12287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shadowed </a:t>
            </a:r>
            <a:endParaRPr lang="en-US" altLang="zh-HK" sz="2000" b="1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581667" name="Rectangle 35"/>
          <p:cNvSpPr>
            <a:spLocks noChangeArrowheads="1"/>
          </p:cNvSpPr>
          <p:nvPr/>
        </p:nvSpPr>
        <p:spPr bwMode="auto">
          <a:xfrm>
            <a:off x="2760663" y="5718175"/>
            <a:ext cx="6778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object</a:t>
            </a:r>
            <a:endParaRPr lang="en-US" altLang="zh-HK" sz="2000" b="1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581671" name="Rectangle 39"/>
          <p:cNvSpPr>
            <a:spLocks noChangeArrowheads="1"/>
          </p:cNvSpPr>
          <p:nvPr/>
        </p:nvSpPr>
        <p:spPr bwMode="auto">
          <a:xfrm>
            <a:off x="5635625" y="5176838"/>
            <a:ext cx="1577975" cy="92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HK" sz="1900" smtClean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581672" name="Rectangle 40"/>
          <p:cNvSpPr>
            <a:spLocks noChangeArrowheads="1"/>
          </p:cNvSpPr>
          <p:nvPr/>
        </p:nvSpPr>
        <p:spPr bwMode="auto">
          <a:xfrm>
            <a:off x="5824538" y="5168900"/>
            <a:ext cx="1765300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Surface inside</a:t>
            </a:r>
            <a:b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</a:b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shadow volume</a:t>
            </a:r>
          </a:p>
          <a:p>
            <a:pPr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HK" sz="2000" i="1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(shadowed)</a:t>
            </a:r>
            <a:endParaRPr lang="en-US" altLang="zh-HK" sz="2000" b="1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581673" name="Rectangle 41"/>
          <p:cNvSpPr>
            <a:spLocks noChangeArrowheads="1"/>
          </p:cNvSpPr>
          <p:nvPr/>
        </p:nvSpPr>
        <p:spPr bwMode="auto">
          <a:xfrm>
            <a:off x="5232400" y="1928813"/>
            <a:ext cx="2006600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HK" sz="1900" smtClean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sp>
        <p:nvSpPr>
          <p:cNvPr id="581674" name="Rectangle 42"/>
          <p:cNvSpPr>
            <a:spLocks noChangeArrowheads="1"/>
          </p:cNvSpPr>
          <p:nvPr/>
        </p:nvSpPr>
        <p:spPr bwMode="auto">
          <a:xfrm>
            <a:off x="5448300" y="1762125"/>
            <a:ext cx="1765300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Surface outside</a:t>
            </a:r>
            <a:b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</a:br>
            <a:r>
              <a: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shadow volume</a:t>
            </a:r>
          </a:p>
          <a:p>
            <a:pPr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HK" sz="2000" i="1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(illuminated) </a:t>
            </a:r>
            <a:endParaRPr lang="en-US" altLang="zh-HK" sz="2000" b="1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grpSp>
        <p:nvGrpSpPr>
          <p:cNvPr id="25619" name="Group 43"/>
          <p:cNvGrpSpPr>
            <a:grpSpLocks/>
          </p:cNvGrpSpPr>
          <p:nvPr/>
        </p:nvGrpSpPr>
        <p:grpSpPr bwMode="auto">
          <a:xfrm>
            <a:off x="2232025" y="3003550"/>
            <a:ext cx="2271713" cy="2797175"/>
            <a:chOff x="1887" y="1637"/>
            <a:chExt cx="1272" cy="1762"/>
          </a:xfrm>
        </p:grpSpPr>
        <p:sp>
          <p:nvSpPr>
            <p:cNvPr id="581676" name="Freeform 44"/>
            <p:cNvSpPr>
              <a:spLocks/>
            </p:cNvSpPr>
            <p:nvPr/>
          </p:nvSpPr>
          <p:spPr bwMode="auto">
            <a:xfrm>
              <a:off x="1887" y="1637"/>
              <a:ext cx="14" cy="19"/>
            </a:xfrm>
            <a:custGeom>
              <a:avLst/>
              <a:gdLst>
                <a:gd name="T0" fmla="*/ 4 w 14"/>
                <a:gd name="T1" fmla="*/ 0 h 19"/>
                <a:gd name="T2" fmla="*/ 0 w 14"/>
                <a:gd name="T3" fmla="*/ 0 h 19"/>
                <a:gd name="T4" fmla="*/ 0 w 14"/>
                <a:gd name="T5" fmla="*/ 0 h 19"/>
                <a:gd name="T6" fmla="*/ 9 w 14"/>
                <a:gd name="T7" fmla="*/ 14 h 19"/>
                <a:gd name="T8" fmla="*/ 9 w 14"/>
                <a:gd name="T9" fmla="*/ 19 h 19"/>
                <a:gd name="T10" fmla="*/ 14 w 14"/>
                <a:gd name="T11" fmla="*/ 14 h 19"/>
                <a:gd name="T12" fmla="*/ 4 w 14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9">
                  <a:moveTo>
                    <a:pt x="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9" y="14"/>
                  </a:lnTo>
                  <a:lnTo>
                    <a:pt x="9" y="19"/>
                  </a:lnTo>
                  <a:lnTo>
                    <a:pt x="14" y="1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677" name="Freeform 45"/>
            <p:cNvSpPr>
              <a:spLocks/>
            </p:cNvSpPr>
            <p:nvPr/>
          </p:nvSpPr>
          <p:spPr bwMode="auto">
            <a:xfrm>
              <a:off x="1906" y="1661"/>
              <a:ext cx="14" cy="19"/>
            </a:xfrm>
            <a:custGeom>
              <a:avLst/>
              <a:gdLst>
                <a:gd name="T0" fmla="*/ 5 w 14"/>
                <a:gd name="T1" fmla="*/ 5 h 19"/>
                <a:gd name="T2" fmla="*/ 0 w 14"/>
                <a:gd name="T3" fmla="*/ 0 h 19"/>
                <a:gd name="T4" fmla="*/ 0 w 14"/>
                <a:gd name="T5" fmla="*/ 5 h 19"/>
                <a:gd name="T6" fmla="*/ 9 w 14"/>
                <a:gd name="T7" fmla="*/ 19 h 19"/>
                <a:gd name="T8" fmla="*/ 9 w 14"/>
                <a:gd name="T9" fmla="*/ 19 h 19"/>
                <a:gd name="T10" fmla="*/ 14 w 14"/>
                <a:gd name="T11" fmla="*/ 19 h 19"/>
                <a:gd name="T12" fmla="*/ 5 w 14"/>
                <a:gd name="T13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9">
                  <a:moveTo>
                    <a:pt x="5" y="5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14" y="19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678" name="Freeform 46"/>
            <p:cNvSpPr>
              <a:spLocks/>
            </p:cNvSpPr>
            <p:nvPr/>
          </p:nvSpPr>
          <p:spPr bwMode="auto">
            <a:xfrm>
              <a:off x="1925" y="1690"/>
              <a:ext cx="15" cy="19"/>
            </a:xfrm>
            <a:custGeom>
              <a:avLst/>
              <a:gdLst>
                <a:gd name="T0" fmla="*/ 5 w 15"/>
                <a:gd name="T1" fmla="*/ 0 h 19"/>
                <a:gd name="T2" fmla="*/ 0 w 15"/>
                <a:gd name="T3" fmla="*/ 0 h 19"/>
                <a:gd name="T4" fmla="*/ 0 w 15"/>
                <a:gd name="T5" fmla="*/ 0 h 19"/>
                <a:gd name="T6" fmla="*/ 10 w 15"/>
                <a:gd name="T7" fmla="*/ 19 h 19"/>
                <a:gd name="T8" fmla="*/ 15 w 15"/>
                <a:gd name="T9" fmla="*/ 19 h 19"/>
                <a:gd name="T10" fmla="*/ 15 w 15"/>
                <a:gd name="T11" fmla="*/ 19 h 19"/>
                <a:gd name="T12" fmla="*/ 5 w 15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9">
                  <a:moveTo>
                    <a:pt x="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0" y="19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679" name="Freeform 47"/>
            <p:cNvSpPr>
              <a:spLocks/>
            </p:cNvSpPr>
            <p:nvPr/>
          </p:nvSpPr>
          <p:spPr bwMode="auto">
            <a:xfrm>
              <a:off x="1944" y="1719"/>
              <a:ext cx="15" cy="19"/>
            </a:xfrm>
            <a:custGeom>
              <a:avLst/>
              <a:gdLst>
                <a:gd name="T0" fmla="*/ 5 w 15"/>
                <a:gd name="T1" fmla="*/ 0 h 19"/>
                <a:gd name="T2" fmla="*/ 0 w 15"/>
                <a:gd name="T3" fmla="*/ 0 h 19"/>
                <a:gd name="T4" fmla="*/ 0 w 15"/>
                <a:gd name="T5" fmla="*/ 0 h 19"/>
                <a:gd name="T6" fmla="*/ 10 w 15"/>
                <a:gd name="T7" fmla="*/ 14 h 19"/>
                <a:gd name="T8" fmla="*/ 15 w 15"/>
                <a:gd name="T9" fmla="*/ 19 h 19"/>
                <a:gd name="T10" fmla="*/ 15 w 15"/>
                <a:gd name="T11" fmla="*/ 14 h 19"/>
                <a:gd name="T12" fmla="*/ 5 w 15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9">
                  <a:moveTo>
                    <a:pt x="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0" y="14"/>
                  </a:lnTo>
                  <a:lnTo>
                    <a:pt x="15" y="19"/>
                  </a:lnTo>
                  <a:lnTo>
                    <a:pt x="15" y="1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680" name="Freeform 48"/>
            <p:cNvSpPr>
              <a:spLocks/>
            </p:cNvSpPr>
            <p:nvPr/>
          </p:nvSpPr>
          <p:spPr bwMode="auto">
            <a:xfrm>
              <a:off x="1964" y="1743"/>
              <a:ext cx="12" cy="19"/>
            </a:xfrm>
            <a:custGeom>
              <a:avLst/>
              <a:gdLst>
                <a:gd name="T0" fmla="*/ 4 w 14"/>
                <a:gd name="T1" fmla="*/ 5 h 19"/>
                <a:gd name="T2" fmla="*/ 0 w 14"/>
                <a:gd name="T3" fmla="*/ 0 h 19"/>
                <a:gd name="T4" fmla="*/ 0 w 14"/>
                <a:gd name="T5" fmla="*/ 5 h 19"/>
                <a:gd name="T6" fmla="*/ 9 w 14"/>
                <a:gd name="T7" fmla="*/ 19 h 19"/>
                <a:gd name="T8" fmla="*/ 14 w 14"/>
                <a:gd name="T9" fmla="*/ 19 h 19"/>
                <a:gd name="T10" fmla="*/ 14 w 14"/>
                <a:gd name="T11" fmla="*/ 19 h 19"/>
                <a:gd name="T12" fmla="*/ 4 w 14"/>
                <a:gd name="T13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9">
                  <a:moveTo>
                    <a:pt x="4" y="5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9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4" y="5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681" name="Freeform 49"/>
            <p:cNvSpPr>
              <a:spLocks/>
            </p:cNvSpPr>
            <p:nvPr/>
          </p:nvSpPr>
          <p:spPr bwMode="auto">
            <a:xfrm>
              <a:off x="1983" y="1772"/>
              <a:ext cx="14" cy="19"/>
            </a:xfrm>
            <a:custGeom>
              <a:avLst/>
              <a:gdLst>
                <a:gd name="T0" fmla="*/ 5 w 14"/>
                <a:gd name="T1" fmla="*/ 0 h 19"/>
                <a:gd name="T2" fmla="*/ 5 w 14"/>
                <a:gd name="T3" fmla="*/ 0 h 19"/>
                <a:gd name="T4" fmla="*/ 0 w 14"/>
                <a:gd name="T5" fmla="*/ 0 h 19"/>
                <a:gd name="T6" fmla="*/ 9 w 14"/>
                <a:gd name="T7" fmla="*/ 19 h 19"/>
                <a:gd name="T8" fmla="*/ 14 w 14"/>
                <a:gd name="T9" fmla="*/ 19 h 19"/>
                <a:gd name="T10" fmla="*/ 14 w 14"/>
                <a:gd name="T11" fmla="*/ 19 h 19"/>
                <a:gd name="T12" fmla="*/ 5 w 14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9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9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682" name="Freeform 50"/>
            <p:cNvSpPr>
              <a:spLocks/>
            </p:cNvSpPr>
            <p:nvPr/>
          </p:nvSpPr>
          <p:spPr bwMode="auto">
            <a:xfrm>
              <a:off x="2002" y="1800"/>
              <a:ext cx="14" cy="20"/>
            </a:xfrm>
            <a:custGeom>
              <a:avLst/>
              <a:gdLst>
                <a:gd name="T0" fmla="*/ 5 w 14"/>
                <a:gd name="T1" fmla="*/ 0 h 20"/>
                <a:gd name="T2" fmla="*/ 5 w 14"/>
                <a:gd name="T3" fmla="*/ 0 h 20"/>
                <a:gd name="T4" fmla="*/ 0 w 14"/>
                <a:gd name="T5" fmla="*/ 0 h 20"/>
                <a:gd name="T6" fmla="*/ 10 w 14"/>
                <a:gd name="T7" fmla="*/ 15 h 20"/>
                <a:gd name="T8" fmla="*/ 14 w 14"/>
                <a:gd name="T9" fmla="*/ 20 h 20"/>
                <a:gd name="T10" fmla="*/ 14 w 14"/>
                <a:gd name="T11" fmla="*/ 15 h 20"/>
                <a:gd name="T12" fmla="*/ 5 w 14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0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10" y="15"/>
                  </a:lnTo>
                  <a:lnTo>
                    <a:pt x="14" y="20"/>
                  </a:lnTo>
                  <a:lnTo>
                    <a:pt x="14" y="1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683" name="Freeform 51"/>
            <p:cNvSpPr>
              <a:spLocks/>
            </p:cNvSpPr>
            <p:nvPr/>
          </p:nvSpPr>
          <p:spPr bwMode="auto">
            <a:xfrm>
              <a:off x="2021" y="1824"/>
              <a:ext cx="19" cy="20"/>
            </a:xfrm>
            <a:custGeom>
              <a:avLst/>
              <a:gdLst>
                <a:gd name="T0" fmla="*/ 5 w 19"/>
                <a:gd name="T1" fmla="*/ 5 h 20"/>
                <a:gd name="T2" fmla="*/ 5 w 19"/>
                <a:gd name="T3" fmla="*/ 0 h 20"/>
                <a:gd name="T4" fmla="*/ 0 w 19"/>
                <a:gd name="T5" fmla="*/ 5 h 20"/>
                <a:gd name="T6" fmla="*/ 15 w 19"/>
                <a:gd name="T7" fmla="*/ 20 h 20"/>
                <a:gd name="T8" fmla="*/ 15 w 19"/>
                <a:gd name="T9" fmla="*/ 20 h 20"/>
                <a:gd name="T10" fmla="*/ 19 w 19"/>
                <a:gd name="T11" fmla="*/ 20 h 20"/>
                <a:gd name="T12" fmla="*/ 5 w 19"/>
                <a:gd name="T13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0">
                  <a:moveTo>
                    <a:pt x="5" y="5"/>
                  </a:moveTo>
                  <a:lnTo>
                    <a:pt x="5" y="0"/>
                  </a:lnTo>
                  <a:lnTo>
                    <a:pt x="0" y="5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9" y="20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684" name="Freeform 52"/>
            <p:cNvSpPr>
              <a:spLocks/>
            </p:cNvSpPr>
            <p:nvPr/>
          </p:nvSpPr>
          <p:spPr bwMode="auto">
            <a:xfrm>
              <a:off x="2040" y="1853"/>
              <a:ext cx="20" cy="19"/>
            </a:xfrm>
            <a:custGeom>
              <a:avLst/>
              <a:gdLst>
                <a:gd name="T0" fmla="*/ 5 w 20"/>
                <a:gd name="T1" fmla="*/ 0 h 19"/>
                <a:gd name="T2" fmla="*/ 5 w 20"/>
                <a:gd name="T3" fmla="*/ 0 h 19"/>
                <a:gd name="T4" fmla="*/ 0 w 20"/>
                <a:gd name="T5" fmla="*/ 0 h 19"/>
                <a:gd name="T6" fmla="*/ 15 w 20"/>
                <a:gd name="T7" fmla="*/ 19 h 19"/>
                <a:gd name="T8" fmla="*/ 15 w 20"/>
                <a:gd name="T9" fmla="*/ 19 h 19"/>
                <a:gd name="T10" fmla="*/ 20 w 20"/>
                <a:gd name="T11" fmla="*/ 19 h 19"/>
                <a:gd name="T12" fmla="*/ 5 w 20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20" y="1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685" name="Freeform 53"/>
            <p:cNvSpPr>
              <a:spLocks/>
            </p:cNvSpPr>
            <p:nvPr/>
          </p:nvSpPr>
          <p:spPr bwMode="auto">
            <a:xfrm>
              <a:off x="2060" y="1882"/>
              <a:ext cx="19" cy="19"/>
            </a:xfrm>
            <a:custGeom>
              <a:avLst/>
              <a:gdLst>
                <a:gd name="T0" fmla="*/ 4 w 19"/>
                <a:gd name="T1" fmla="*/ 0 h 19"/>
                <a:gd name="T2" fmla="*/ 4 w 19"/>
                <a:gd name="T3" fmla="*/ 0 h 19"/>
                <a:gd name="T4" fmla="*/ 0 w 19"/>
                <a:gd name="T5" fmla="*/ 0 h 19"/>
                <a:gd name="T6" fmla="*/ 14 w 19"/>
                <a:gd name="T7" fmla="*/ 14 h 19"/>
                <a:gd name="T8" fmla="*/ 14 w 19"/>
                <a:gd name="T9" fmla="*/ 19 h 19"/>
                <a:gd name="T10" fmla="*/ 19 w 19"/>
                <a:gd name="T11" fmla="*/ 14 h 19"/>
                <a:gd name="T12" fmla="*/ 4 w 19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9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14" y="14"/>
                  </a:lnTo>
                  <a:lnTo>
                    <a:pt x="14" y="19"/>
                  </a:lnTo>
                  <a:lnTo>
                    <a:pt x="19" y="1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686" name="Freeform 54"/>
            <p:cNvSpPr>
              <a:spLocks/>
            </p:cNvSpPr>
            <p:nvPr/>
          </p:nvSpPr>
          <p:spPr bwMode="auto">
            <a:xfrm>
              <a:off x="2084" y="1906"/>
              <a:ext cx="12" cy="19"/>
            </a:xfrm>
            <a:custGeom>
              <a:avLst/>
              <a:gdLst>
                <a:gd name="T0" fmla="*/ 4 w 14"/>
                <a:gd name="T1" fmla="*/ 5 h 19"/>
                <a:gd name="T2" fmla="*/ 0 w 14"/>
                <a:gd name="T3" fmla="*/ 0 h 19"/>
                <a:gd name="T4" fmla="*/ 0 w 14"/>
                <a:gd name="T5" fmla="*/ 5 h 19"/>
                <a:gd name="T6" fmla="*/ 9 w 14"/>
                <a:gd name="T7" fmla="*/ 19 h 19"/>
                <a:gd name="T8" fmla="*/ 9 w 14"/>
                <a:gd name="T9" fmla="*/ 19 h 19"/>
                <a:gd name="T10" fmla="*/ 14 w 14"/>
                <a:gd name="T11" fmla="*/ 19 h 19"/>
                <a:gd name="T12" fmla="*/ 4 w 14"/>
                <a:gd name="T13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9">
                  <a:moveTo>
                    <a:pt x="4" y="5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14" y="19"/>
                  </a:lnTo>
                  <a:lnTo>
                    <a:pt x="4" y="5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687" name="Freeform 55"/>
            <p:cNvSpPr>
              <a:spLocks/>
            </p:cNvSpPr>
            <p:nvPr/>
          </p:nvSpPr>
          <p:spPr bwMode="auto">
            <a:xfrm>
              <a:off x="2103" y="1935"/>
              <a:ext cx="14" cy="19"/>
            </a:xfrm>
            <a:custGeom>
              <a:avLst/>
              <a:gdLst>
                <a:gd name="T0" fmla="*/ 5 w 14"/>
                <a:gd name="T1" fmla="*/ 0 h 19"/>
                <a:gd name="T2" fmla="*/ 0 w 14"/>
                <a:gd name="T3" fmla="*/ 0 h 19"/>
                <a:gd name="T4" fmla="*/ 0 w 14"/>
                <a:gd name="T5" fmla="*/ 0 h 19"/>
                <a:gd name="T6" fmla="*/ 9 w 14"/>
                <a:gd name="T7" fmla="*/ 19 h 19"/>
                <a:gd name="T8" fmla="*/ 9 w 14"/>
                <a:gd name="T9" fmla="*/ 19 h 19"/>
                <a:gd name="T10" fmla="*/ 14 w 14"/>
                <a:gd name="T11" fmla="*/ 19 h 19"/>
                <a:gd name="T12" fmla="*/ 5 w 14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9">
                  <a:moveTo>
                    <a:pt x="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14" y="1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688" name="Freeform 56"/>
            <p:cNvSpPr>
              <a:spLocks/>
            </p:cNvSpPr>
            <p:nvPr/>
          </p:nvSpPr>
          <p:spPr bwMode="auto">
            <a:xfrm>
              <a:off x="2122" y="1964"/>
              <a:ext cx="14" cy="19"/>
            </a:xfrm>
            <a:custGeom>
              <a:avLst/>
              <a:gdLst>
                <a:gd name="T0" fmla="*/ 5 w 14"/>
                <a:gd name="T1" fmla="*/ 0 h 19"/>
                <a:gd name="T2" fmla="*/ 0 w 14"/>
                <a:gd name="T3" fmla="*/ 0 h 19"/>
                <a:gd name="T4" fmla="*/ 0 w 14"/>
                <a:gd name="T5" fmla="*/ 0 h 19"/>
                <a:gd name="T6" fmla="*/ 10 w 14"/>
                <a:gd name="T7" fmla="*/ 14 h 19"/>
                <a:gd name="T8" fmla="*/ 14 w 14"/>
                <a:gd name="T9" fmla="*/ 19 h 19"/>
                <a:gd name="T10" fmla="*/ 14 w 14"/>
                <a:gd name="T11" fmla="*/ 14 h 19"/>
                <a:gd name="T12" fmla="*/ 5 w 14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9">
                  <a:moveTo>
                    <a:pt x="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0" y="14"/>
                  </a:lnTo>
                  <a:lnTo>
                    <a:pt x="14" y="19"/>
                  </a:lnTo>
                  <a:lnTo>
                    <a:pt x="14" y="1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689" name="Freeform 57"/>
            <p:cNvSpPr>
              <a:spLocks/>
            </p:cNvSpPr>
            <p:nvPr/>
          </p:nvSpPr>
          <p:spPr bwMode="auto">
            <a:xfrm>
              <a:off x="2141" y="1988"/>
              <a:ext cx="15" cy="19"/>
            </a:xfrm>
            <a:custGeom>
              <a:avLst/>
              <a:gdLst>
                <a:gd name="T0" fmla="*/ 5 w 15"/>
                <a:gd name="T1" fmla="*/ 4 h 19"/>
                <a:gd name="T2" fmla="*/ 0 w 15"/>
                <a:gd name="T3" fmla="*/ 0 h 19"/>
                <a:gd name="T4" fmla="*/ 0 w 15"/>
                <a:gd name="T5" fmla="*/ 4 h 19"/>
                <a:gd name="T6" fmla="*/ 10 w 15"/>
                <a:gd name="T7" fmla="*/ 19 h 19"/>
                <a:gd name="T8" fmla="*/ 15 w 15"/>
                <a:gd name="T9" fmla="*/ 19 h 19"/>
                <a:gd name="T10" fmla="*/ 15 w 15"/>
                <a:gd name="T11" fmla="*/ 19 h 19"/>
                <a:gd name="T12" fmla="*/ 5 w 15"/>
                <a:gd name="T13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9">
                  <a:moveTo>
                    <a:pt x="5" y="4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10" y="19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690" name="Freeform 58"/>
            <p:cNvSpPr>
              <a:spLocks/>
            </p:cNvSpPr>
            <p:nvPr/>
          </p:nvSpPr>
          <p:spPr bwMode="auto">
            <a:xfrm>
              <a:off x="2160" y="2016"/>
              <a:ext cx="15" cy="20"/>
            </a:xfrm>
            <a:custGeom>
              <a:avLst/>
              <a:gdLst>
                <a:gd name="T0" fmla="*/ 5 w 15"/>
                <a:gd name="T1" fmla="*/ 0 h 20"/>
                <a:gd name="T2" fmla="*/ 0 w 15"/>
                <a:gd name="T3" fmla="*/ 0 h 20"/>
                <a:gd name="T4" fmla="*/ 0 w 15"/>
                <a:gd name="T5" fmla="*/ 0 h 20"/>
                <a:gd name="T6" fmla="*/ 10 w 15"/>
                <a:gd name="T7" fmla="*/ 20 h 20"/>
                <a:gd name="T8" fmla="*/ 15 w 15"/>
                <a:gd name="T9" fmla="*/ 20 h 20"/>
                <a:gd name="T10" fmla="*/ 15 w 15"/>
                <a:gd name="T11" fmla="*/ 20 h 20"/>
                <a:gd name="T12" fmla="*/ 5 w 15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0">
                  <a:moveTo>
                    <a:pt x="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0" y="20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691" name="Freeform 59"/>
            <p:cNvSpPr>
              <a:spLocks/>
            </p:cNvSpPr>
            <p:nvPr/>
          </p:nvSpPr>
          <p:spPr bwMode="auto">
            <a:xfrm>
              <a:off x="2180" y="2045"/>
              <a:ext cx="12" cy="19"/>
            </a:xfrm>
            <a:custGeom>
              <a:avLst/>
              <a:gdLst>
                <a:gd name="T0" fmla="*/ 4 w 14"/>
                <a:gd name="T1" fmla="*/ 0 h 19"/>
                <a:gd name="T2" fmla="*/ 4 w 14"/>
                <a:gd name="T3" fmla="*/ 0 h 19"/>
                <a:gd name="T4" fmla="*/ 0 w 14"/>
                <a:gd name="T5" fmla="*/ 0 h 19"/>
                <a:gd name="T6" fmla="*/ 9 w 14"/>
                <a:gd name="T7" fmla="*/ 15 h 19"/>
                <a:gd name="T8" fmla="*/ 14 w 14"/>
                <a:gd name="T9" fmla="*/ 19 h 19"/>
                <a:gd name="T10" fmla="*/ 14 w 14"/>
                <a:gd name="T11" fmla="*/ 15 h 19"/>
                <a:gd name="T12" fmla="*/ 4 w 14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9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9" y="15"/>
                  </a:lnTo>
                  <a:lnTo>
                    <a:pt x="14" y="19"/>
                  </a:lnTo>
                  <a:lnTo>
                    <a:pt x="14" y="1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692" name="Freeform 60"/>
            <p:cNvSpPr>
              <a:spLocks/>
            </p:cNvSpPr>
            <p:nvPr/>
          </p:nvSpPr>
          <p:spPr bwMode="auto">
            <a:xfrm>
              <a:off x="2199" y="2069"/>
              <a:ext cx="14" cy="19"/>
            </a:xfrm>
            <a:custGeom>
              <a:avLst/>
              <a:gdLst>
                <a:gd name="T0" fmla="*/ 5 w 14"/>
                <a:gd name="T1" fmla="*/ 5 h 19"/>
                <a:gd name="T2" fmla="*/ 5 w 14"/>
                <a:gd name="T3" fmla="*/ 0 h 19"/>
                <a:gd name="T4" fmla="*/ 0 w 14"/>
                <a:gd name="T5" fmla="*/ 5 h 19"/>
                <a:gd name="T6" fmla="*/ 9 w 14"/>
                <a:gd name="T7" fmla="*/ 19 h 19"/>
                <a:gd name="T8" fmla="*/ 14 w 14"/>
                <a:gd name="T9" fmla="*/ 19 h 19"/>
                <a:gd name="T10" fmla="*/ 14 w 14"/>
                <a:gd name="T11" fmla="*/ 19 h 19"/>
                <a:gd name="T12" fmla="*/ 5 w 14"/>
                <a:gd name="T13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9">
                  <a:moveTo>
                    <a:pt x="5" y="5"/>
                  </a:moveTo>
                  <a:lnTo>
                    <a:pt x="5" y="0"/>
                  </a:lnTo>
                  <a:lnTo>
                    <a:pt x="0" y="5"/>
                  </a:lnTo>
                  <a:lnTo>
                    <a:pt x="9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693" name="Freeform 61"/>
            <p:cNvSpPr>
              <a:spLocks/>
            </p:cNvSpPr>
            <p:nvPr/>
          </p:nvSpPr>
          <p:spPr bwMode="auto">
            <a:xfrm>
              <a:off x="2218" y="2098"/>
              <a:ext cx="20" cy="19"/>
            </a:xfrm>
            <a:custGeom>
              <a:avLst/>
              <a:gdLst>
                <a:gd name="T0" fmla="*/ 5 w 19"/>
                <a:gd name="T1" fmla="*/ 0 h 19"/>
                <a:gd name="T2" fmla="*/ 5 w 19"/>
                <a:gd name="T3" fmla="*/ 0 h 19"/>
                <a:gd name="T4" fmla="*/ 0 w 19"/>
                <a:gd name="T5" fmla="*/ 0 h 19"/>
                <a:gd name="T6" fmla="*/ 14 w 19"/>
                <a:gd name="T7" fmla="*/ 19 h 19"/>
                <a:gd name="T8" fmla="*/ 14 w 19"/>
                <a:gd name="T9" fmla="*/ 19 h 19"/>
                <a:gd name="T10" fmla="*/ 19 w 19"/>
                <a:gd name="T11" fmla="*/ 19 h 19"/>
                <a:gd name="T12" fmla="*/ 5 w 19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9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9" y="1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694" name="Freeform 62"/>
            <p:cNvSpPr>
              <a:spLocks/>
            </p:cNvSpPr>
            <p:nvPr/>
          </p:nvSpPr>
          <p:spPr bwMode="auto">
            <a:xfrm>
              <a:off x="2237" y="2127"/>
              <a:ext cx="19" cy="19"/>
            </a:xfrm>
            <a:custGeom>
              <a:avLst/>
              <a:gdLst>
                <a:gd name="T0" fmla="*/ 5 w 19"/>
                <a:gd name="T1" fmla="*/ 0 h 19"/>
                <a:gd name="T2" fmla="*/ 5 w 19"/>
                <a:gd name="T3" fmla="*/ 0 h 19"/>
                <a:gd name="T4" fmla="*/ 0 w 19"/>
                <a:gd name="T5" fmla="*/ 0 h 19"/>
                <a:gd name="T6" fmla="*/ 15 w 19"/>
                <a:gd name="T7" fmla="*/ 14 h 19"/>
                <a:gd name="T8" fmla="*/ 15 w 19"/>
                <a:gd name="T9" fmla="*/ 19 h 19"/>
                <a:gd name="T10" fmla="*/ 19 w 19"/>
                <a:gd name="T11" fmla="*/ 14 h 19"/>
                <a:gd name="T12" fmla="*/ 5 w 19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9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15" y="14"/>
                  </a:lnTo>
                  <a:lnTo>
                    <a:pt x="15" y="19"/>
                  </a:lnTo>
                  <a:lnTo>
                    <a:pt x="19" y="1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695" name="Freeform 63"/>
            <p:cNvSpPr>
              <a:spLocks/>
            </p:cNvSpPr>
            <p:nvPr/>
          </p:nvSpPr>
          <p:spPr bwMode="auto">
            <a:xfrm>
              <a:off x="2256" y="2151"/>
              <a:ext cx="20" cy="19"/>
            </a:xfrm>
            <a:custGeom>
              <a:avLst/>
              <a:gdLst>
                <a:gd name="T0" fmla="*/ 5 w 20"/>
                <a:gd name="T1" fmla="*/ 5 h 19"/>
                <a:gd name="T2" fmla="*/ 5 w 20"/>
                <a:gd name="T3" fmla="*/ 0 h 19"/>
                <a:gd name="T4" fmla="*/ 0 w 20"/>
                <a:gd name="T5" fmla="*/ 5 h 19"/>
                <a:gd name="T6" fmla="*/ 15 w 20"/>
                <a:gd name="T7" fmla="*/ 19 h 19"/>
                <a:gd name="T8" fmla="*/ 15 w 20"/>
                <a:gd name="T9" fmla="*/ 19 h 19"/>
                <a:gd name="T10" fmla="*/ 20 w 20"/>
                <a:gd name="T11" fmla="*/ 19 h 19"/>
                <a:gd name="T12" fmla="*/ 5 w 20"/>
                <a:gd name="T13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5" y="5"/>
                  </a:moveTo>
                  <a:lnTo>
                    <a:pt x="5" y="0"/>
                  </a:lnTo>
                  <a:lnTo>
                    <a:pt x="0" y="5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20" y="19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696" name="Freeform 64"/>
            <p:cNvSpPr>
              <a:spLocks/>
            </p:cNvSpPr>
            <p:nvPr/>
          </p:nvSpPr>
          <p:spPr bwMode="auto">
            <a:xfrm>
              <a:off x="2280" y="2180"/>
              <a:ext cx="15" cy="19"/>
            </a:xfrm>
            <a:custGeom>
              <a:avLst/>
              <a:gdLst>
                <a:gd name="T0" fmla="*/ 5 w 15"/>
                <a:gd name="T1" fmla="*/ 0 h 19"/>
                <a:gd name="T2" fmla="*/ 0 w 15"/>
                <a:gd name="T3" fmla="*/ 0 h 19"/>
                <a:gd name="T4" fmla="*/ 0 w 15"/>
                <a:gd name="T5" fmla="*/ 0 h 19"/>
                <a:gd name="T6" fmla="*/ 10 w 15"/>
                <a:gd name="T7" fmla="*/ 19 h 19"/>
                <a:gd name="T8" fmla="*/ 10 w 15"/>
                <a:gd name="T9" fmla="*/ 19 h 19"/>
                <a:gd name="T10" fmla="*/ 15 w 15"/>
                <a:gd name="T11" fmla="*/ 19 h 19"/>
                <a:gd name="T12" fmla="*/ 5 w 15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9">
                  <a:moveTo>
                    <a:pt x="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0" y="19"/>
                  </a:lnTo>
                  <a:lnTo>
                    <a:pt x="10" y="19"/>
                  </a:lnTo>
                  <a:lnTo>
                    <a:pt x="15" y="1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697" name="Freeform 65"/>
            <p:cNvSpPr>
              <a:spLocks/>
            </p:cNvSpPr>
            <p:nvPr/>
          </p:nvSpPr>
          <p:spPr bwMode="auto">
            <a:xfrm>
              <a:off x="2300" y="2208"/>
              <a:ext cx="12" cy="20"/>
            </a:xfrm>
            <a:custGeom>
              <a:avLst/>
              <a:gdLst>
                <a:gd name="T0" fmla="*/ 4 w 14"/>
                <a:gd name="T1" fmla="*/ 0 h 20"/>
                <a:gd name="T2" fmla="*/ 0 w 14"/>
                <a:gd name="T3" fmla="*/ 0 h 20"/>
                <a:gd name="T4" fmla="*/ 0 w 14"/>
                <a:gd name="T5" fmla="*/ 0 h 20"/>
                <a:gd name="T6" fmla="*/ 9 w 14"/>
                <a:gd name="T7" fmla="*/ 15 h 20"/>
                <a:gd name="T8" fmla="*/ 14 w 14"/>
                <a:gd name="T9" fmla="*/ 20 h 20"/>
                <a:gd name="T10" fmla="*/ 14 w 14"/>
                <a:gd name="T11" fmla="*/ 15 h 20"/>
                <a:gd name="T12" fmla="*/ 4 w 14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0">
                  <a:moveTo>
                    <a:pt x="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9" y="15"/>
                  </a:lnTo>
                  <a:lnTo>
                    <a:pt x="14" y="20"/>
                  </a:lnTo>
                  <a:lnTo>
                    <a:pt x="14" y="1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698" name="Freeform 66"/>
            <p:cNvSpPr>
              <a:spLocks/>
            </p:cNvSpPr>
            <p:nvPr/>
          </p:nvSpPr>
          <p:spPr bwMode="auto">
            <a:xfrm>
              <a:off x="2319" y="2232"/>
              <a:ext cx="14" cy="24"/>
            </a:xfrm>
            <a:custGeom>
              <a:avLst/>
              <a:gdLst>
                <a:gd name="T0" fmla="*/ 5 w 14"/>
                <a:gd name="T1" fmla="*/ 5 h 24"/>
                <a:gd name="T2" fmla="*/ 0 w 14"/>
                <a:gd name="T3" fmla="*/ 0 h 24"/>
                <a:gd name="T4" fmla="*/ 0 w 14"/>
                <a:gd name="T5" fmla="*/ 5 h 24"/>
                <a:gd name="T6" fmla="*/ 9 w 14"/>
                <a:gd name="T7" fmla="*/ 20 h 24"/>
                <a:gd name="T8" fmla="*/ 14 w 14"/>
                <a:gd name="T9" fmla="*/ 24 h 24"/>
                <a:gd name="T10" fmla="*/ 14 w 14"/>
                <a:gd name="T11" fmla="*/ 20 h 24"/>
                <a:gd name="T12" fmla="*/ 5 w 14"/>
                <a:gd name="T13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4">
                  <a:moveTo>
                    <a:pt x="5" y="5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9" y="20"/>
                  </a:lnTo>
                  <a:lnTo>
                    <a:pt x="14" y="24"/>
                  </a:lnTo>
                  <a:lnTo>
                    <a:pt x="14" y="20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699" name="Freeform 67"/>
            <p:cNvSpPr>
              <a:spLocks/>
            </p:cNvSpPr>
            <p:nvPr/>
          </p:nvSpPr>
          <p:spPr bwMode="auto">
            <a:xfrm>
              <a:off x="2338" y="2261"/>
              <a:ext cx="14" cy="19"/>
            </a:xfrm>
            <a:custGeom>
              <a:avLst/>
              <a:gdLst>
                <a:gd name="T0" fmla="*/ 5 w 14"/>
                <a:gd name="T1" fmla="*/ 0 h 19"/>
                <a:gd name="T2" fmla="*/ 0 w 14"/>
                <a:gd name="T3" fmla="*/ 0 h 19"/>
                <a:gd name="T4" fmla="*/ 0 w 14"/>
                <a:gd name="T5" fmla="*/ 0 h 19"/>
                <a:gd name="T6" fmla="*/ 10 w 14"/>
                <a:gd name="T7" fmla="*/ 19 h 19"/>
                <a:gd name="T8" fmla="*/ 14 w 14"/>
                <a:gd name="T9" fmla="*/ 19 h 19"/>
                <a:gd name="T10" fmla="*/ 14 w 14"/>
                <a:gd name="T11" fmla="*/ 19 h 19"/>
                <a:gd name="T12" fmla="*/ 5 w 14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9">
                  <a:moveTo>
                    <a:pt x="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0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00" name="Freeform 68"/>
            <p:cNvSpPr>
              <a:spLocks/>
            </p:cNvSpPr>
            <p:nvPr/>
          </p:nvSpPr>
          <p:spPr bwMode="auto">
            <a:xfrm>
              <a:off x="2357" y="2290"/>
              <a:ext cx="15" cy="19"/>
            </a:xfrm>
            <a:custGeom>
              <a:avLst/>
              <a:gdLst>
                <a:gd name="T0" fmla="*/ 5 w 15"/>
                <a:gd name="T1" fmla="*/ 0 h 19"/>
                <a:gd name="T2" fmla="*/ 0 w 15"/>
                <a:gd name="T3" fmla="*/ 0 h 19"/>
                <a:gd name="T4" fmla="*/ 0 w 15"/>
                <a:gd name="T5" fmla="*/ 0 h 19"/>
                <a:gd name="T6" fmla="*/ 10 w 15"/>
                <a:gd name="T7" fmla="*/ 14 h 19"/>
                <a:gd name="T8" fmla="*/ 15 w 15"/>
                <a:gd name="T9" fmla="*/ 19 h 19"/>
                <a:gd name="T10" fmla="*/ 15 w 15"/>
                <a:gd name="T11" fmla="*/ 14 h 19"/>
                <a:gd name="T12" fmla="*/ 5 w 15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9">
                  <a:moveTo>
                    <a:pt x="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0" y="14"/>
                  </a:lnTo>
                  <a:lnTo>
                    <a:pt x="15" y="19"/>
                  </a:lnTo>
                  <a:lnTo>
                    <a:pt x="15" y="1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01" name="Freeform 69"/>
            <p:cNvSpPr>
              <a:spLocks/>
            </p:cNvSpPr>
            <p:nvPr/>
          </p:nvSpPr>
          <p:spPr bwMode="auto">
            <a:xfrm>
              <a:off x="2376" y="2314"/>
              <a:ext cx="15" cy="24"/>
            </a:xfrm>
            <a:custGeom>
              <a:avLst/>
              <a:gdLst>
                <a:gd name="T0" fmla="*/ 5 w 15"/>
                <a:gd name="T1" fmla="*/ 5 h 24"/>
                <a:gd name="T2" fmla="*/ 5 w 15"/>
                <a:gd name="T3" fmla="*/ 0 h 24"/>
                <a:gd name="T4" fmla="*/ 0 w 15"/>
                <a:gd name="T5" fmla="*/ 5 h 24"/>
                <a:gd name="T6" fmla="*/ 10 w 15"/>
                <a:gd name="T7" fmla="*/ 19 h 24"/>
                <a:gd name="T8" fmla="*/ 15 w 15"/>
                <a:gd name="T9" fmla="*/ 24 h 24"/>
                <a:gd name="T10" fmla="*/ 15 w 15"/>
                <a:gd name="T11" fmla="*/ 19 h 24"/>
                <a:gd name="T12" fmla="*/ 5 w 15"/>
                <a:gd name="T13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4">
                  <a:moveTo>
                    <a:pt x="5" y="5"/>
                  </a:moveTo>
                  <a:lnTo>
                    <a:pt x="5" y="0"/>
                  </a:lnTo>
                  <a:lnTo>
                    <a:pt x="0" y="5"/>
                  </a:lnTo>
                  <a:lnTo>
                    <a:pt x="10" y="19"/>
                  </a:lnTo>
                  <a:lnTo>
                    <a:pt x="15" y="24"/>
                  </a:lnTo>
                  <a:lnTo>
                    <a:pt x="15" y="19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02" name="Freeform 70"/>
            <p:cNvSpPr>
              <a:spLocks/>
            </p:cNvSpPr>
            <p:nvPr/>
          </p:nvSpPr>
          <p:spPr bwMode="auto">
            <a:xfrm>
              <a:off x="2396" y="2343"/>
              <a:ext cx="19" cy="19"/>
            </a:xfrm>
            <a:custGeom>
              <a:avLst/>
              <a:gdLst>
                <a:gd name="T0" fmla="*/ 4 w 19"/>
                <a:gd name="T1" fmla="*/ 0 h 19"/>
                <a:gd name="T2" fmla="*/ 4 w 19"/>
                <a:gd name="T3" fmla="*/ 0 h 19"/>
                <a:gd name="T4" fmla="*/ 0 w 19"/>
                <a:gd name="T5" fmla="*/ 0 h 19"/>
                <a:gd name="T6" fmla="*/ 14 w 19"/>
                <a:gd name="T7" fmla="*/ 19 h 19"/>
                <a:gd name="T8" fmla="*/ 14 w 19"/>
                <a:gd name="T9" fmla="*/ 19 h 19"/>
                <a:gd name="T10" fmla="*/ 19 w 19"/>
                <a:gd name="T11" fmla="*/ 19 h 19"/>
                <a:gd name="T12" fmla="*/ 4 w 19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9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9" y="1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03" name="Freeform 71"/>
            <p:cNvSpPr>
              <a:spLocks/>
            </p:cNvSpPr>
            <p:nvPr/>
          </p:nvSpPr>
          <p:spPr bwMode="auto">
            <a:xfrm>
              <a:off x="2415" y="2372"/>
              <a:ext cx="19" cy="19"/>
            </a:xfrm>
            <a:custGeom>
              <a:avLst/>
              <a:gdLst>
                <a:gd name="T0" fmla="*/ 5 w 19"/>
                <a:gd name="T1" fmla="*/ 0 h 19"/>
                <a:gd name="T2" fmla="*/ 5 w 19"/>
                <a:gd name="T3" fmla="*/ 0 h 19"/>
                <a:gd name="T4" fmla="*/ 0 w 19"/>
                <a:gd name="T5" fmla="*/ 0 h 19"/>
                <a:gd name="T6" fmla="*/ 14 w 19"/>
                <a:gd name="T7" fmla="*/ 14 h 19"/>
                <a:gd name="T8" fmla="*/ 14 w 19"/>
                <a:gd name="T9" fmla="*/ 19 h 19"/>
                <a:gd name="T10" fmla="*/ 19 w 19"/>
                <a:gd name="T11" fmla="*/ 14 h 19"/>
                <a:gd name="T12" fmla="*/ 5 w 19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9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14" y="14"/>
                  </a:lnTo>
                  <a:lnTo>
                    <a:pt x="14" y="19"/>
                  </a:lnTo>
                  <a:lnTo>
                    <a:pt x="19" y="1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04" name="Freeform 72"/>
            <p:cNvSpPr>
              <a:spLocks/>
            </p:cNvSpPr>
            <p:nvPr/>
          </p:nvSpPr>
          <p:spPr bwMode="auto">
            <a:xfrm>
              <a:off x="2434" y="2396"/>
              <a:ext cx="20" cy="24"/>
            </a:xfrm>
            <a:custGeom>
              <a:avLst/>
              <a:gdLst>
                <a:gd name="T0" fmla="*/ 5 w 19"/>
                <a:gd name="T1" fmla="*/ 5 h 24"/>
                <a:gd name="T2" fmla="*/ 5 w 19"/>
                <a:gd name="T3" fmla="*/ 0 h 24"/>
                <a:gd name="T4" fmla="*/ 0 w 19"/>
                <a:gd name="T5" fmla="*/ 5 h 24"/>
                <a:gd name="T6" fmla="*/ 14 w 19"/>
                <a:gd name="T7" fmla="*/ 19 h 24"/>
                <a:gd name="T8" fmla="*/ 14 w 19"/>
                <a:gd name="T9" fmla="*/ 24 h 24"/>
                <a:gd name="T10" fmla="*/ 19 w 19"/>
                <a:gd name="T11" fmla="*/ 19 h 24"/>
                <a:gd name="T12" fmla="*/ 5 w 19"/>
                <a:gd name="T13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4">
                  <a:moveTo>
                    <a:pt x="5" y="5"/>
                  </a:moveTo>
                  <a:lnTo>
                    <a:pt x="5" y="0"/>
                  </a:lnTo>
                  <a:lnTo>
                    <a:pt x="0" y="5"/>
                  </a:lnTo>
                  <a:lnTo>
                    <a:pt x="14" y="19"/>
                  </a:lnTo>
                  <a:lnTo>
                    <a:pt x="14" y="24"/>
                  </a:lnTo>
                  <a:lnTo>
                    <a:pt x="19" y="19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05" name="Freeform 73"/>
            <p:cNvSpPr>
              <a:spLocks/>
            </p:cNvSpPr>
            <p:nvPr/>
          </p:nvSpPr>
          <p:spPr bwMode="auto">
            <a:xfrm>
              <a:off x="2453" y="2425"/>
              <a:ext cx="19" cy="19"/>
            </a:xfrm>
            <a:custGeom>
              <a:avLst/>
              <a:gdLst>
                <a:gd name="T0" fmla="*/ 5 w 19"/>
                <a:gd name="T1" fmla="*/ 0 h 19"/>
                <a:gd name="T2" fmla="*/ 5 w 19"/>
                <a:gd name="T3" fmla="*/ 0 h 19"/>
                <a:gd name="T4" fmla="*/ 0 w 19"/>
                <a:gd name="T5" fmla="*/ 0 h 19"/>
                <a:gd name="T6" fmla="*/ 15 w 19"/>
                <a:gd name="T7" fmla="*/ 19 h 19"/>
                <a:gd name="T8" fmla="*/ 15 w 19"/>
                <a:gd name="T9" fmla="*/ 19 h 19"/>
                <a:gd name="T10" fmla="*/ 19 w 19"/>
                <a:gd name="T11" fmla="*/ 19 h 19"/>
                <a:gd name="T12" fmla="*/ 5 w 19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9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9" y="1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06" name="Freeform 74"/>
            <p:cNvSpPr>
              <a:spLocks/>
            </p:cNvSpPr>
            <p:nvPr/>
          </p:nvSpPr>
          <p:spPr bwMode="auto">
            <a:xfrm>
              <a:off x="2477" y="2453"/>
              <a:ext cx="15" cy="20"/>
            </a:xfrm>
            <a:custGeom>
              <a:avLst/>
              <a:gdLst>
                <a:gd name="T0" fmla="*/ 5 w 15"/>
                <a:gd name="T1" fmla="*/ 0 h 20"/>
                <a:gd name="T2" fmla="*/ 0 w 15"/>
                <a:gd name="T3" fmla="*/ 0 h 20"/>
                <a:gd name="T4" fmla="*/ 0 w 15"/>
                <a:gd name="T5" fmla="*/ 0 h 20"/>
                <a:gd name="T6" fmla="*/ 10 w 15"/>
                <a:gd name="T7" fmla="*/ 15 h 20"/>
                <a:gd name="T8" fmla="*/ 10 w 15"/>
                <a:gd name="T9" fmla="*/ 20 h 20"/>
                <a:gd name="T10" fmla="*/ 15 w 15"/>
                <a:gd name="T11" fmla="*/ 15 h 20"/>
                <a:gd name="T12" fmla="*/ 5 w 15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0">
                  <a:moveTo>
                    <a:pt x="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0" y="15"/>
                  </a:lnTo>
                  <a:lnTo>
                    <a:pt x="10" y="20"/>
                  </a:lnTo>
                  <a:lnTo>
                    <a:pt x="15" y="1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07" name="Freeform 75"/>
            <p:cNvSpPr>
              <a:spLocks/>
            </p:cNvSpPr>
            <p:nvPr/>
          </p:nvSpPr>
          <p:spPr bwMode="auto">
            <a:xfrm>
              <a:off x="2496" y="2477"/>
              <a:ext cx="15" cy="24"/>
            </a:xfrm>
            <a:custGeom>
              <a:avLst/>
              <a:gdLst>
                <a:gd name="T0" fmla="*/ 5 w 15"/>
                <a:gd name="T1" fmla="*/ 5 h 24"/>
                <a:gd name="T2" fmla="*/ 0 w 15"/>
                <a:gd name="T3" fmla="*/ 0 h 24"/>
                <a:gd name="T4" fmla="*/ 0 w 15"/>
                <a:gd name="T5" fmla="*/ 5 h 24"/>
                <a:gd name="T6" fmla="*/ 10 w 15"/>
                <a:gd name="T7" fmla="*/ 20 h 24"/>
                <a:gd name="T8" fmla="*/ 15 w 15"/>
                <a:gd name="T9" fmla="*/ 24 h 24"/>
                <a:gd name="T10" fmla="*/ 15 w 15"/>
                <a:gd name="T11" fmla="*/ 20 h 24"/>
                <a:gd name="T12" fmla="*/ 5 w 15"/>
                <a:gd name="T13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4">
                  <a:moveTo>
                    <a:pt x="5" y="5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0" y="20"/>
                  </a:lnTo>
                  <a:lnTo>
                    <a:pt x="15" y="24"/>
                  </a:lnTo>
                  <a:lnTo>
                    <a:pt x="15" y="20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08" name="Freeform 76"/>
            <p:cNvSpPr>
              <a:spLocks/>
            </p:cNvSpPr>
            <p:nvPr/>
          </p:nvSpPr>
          <p:spPr bwMode="auto">
            <a:xfrm>
              <a:off x="2516" y="2506"/>
              <a:ext cx="12" cy="19"/>
            </a:xfrm>
            <a:custGeom>
              <a:avLst/>
              <a:gdLst>
                <a:gd name="T0" fmla="*/ 4 w 14"/>
                <a:gd name="T1" fmla="*/ 0 h 19"/>
                <a:gd name="T2" fmla="*/ 0 w 14"/>
                <a:gd name="T3" fmla="*/ 0 h 19"/>
                <a:gd name="T4" fmla="*/ 0 w 14"/>
                <a:gd name="T5" fmla="*/ 0 h 19"/>
                <a:gd name="T6" fmla="*/ 9 w 14"/>
                <a:gd name="T7" fmla="*/ 19 h 19"/>
                <a:gd name="T8" fmla="*/ 14 w 14"/>
                <a:gd name="T9" fmla="*/ 19 h 19"/>
                <a:gd name="T10" fmla="*/ 14 w 14"/>
                <a:gd name="T11" fmla="*/ 19 h 19"/>
                <a:gd name="T12" fmla="*/ 4 w 14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9">
                  <a:moveTo>
                    <a:pt x="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9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09" name="Freeform 77"/>
            <p:cNvSpPr>
              <a:spLocks/>
            </p:cNvSpPr>
            <p:nvPr/>
          </p:nvSpPr>
          <p:spPr bwMode="auto">
            <a:xfrm>
              <a:off x="2535" y="2535"/>
              <a:ext cx="14" cy="19"/>
            </a:xfrm>
            <a:custGeom>
              <a:avLst/>
              <a:gdLst>
                <a:gd name="T0" fmla="*/ 5 w 14"/>
                <a:gd name="T1" fmla="*/ 0 h 19"/>
                <a:gd name="T2" fmla="*/ 0 w 14"/>
                <a:gd name="T3" fmla="*/ 0 h 19"/>
                <a:gd name="T4" fmla="*/ 0 w 14"/>
                <a:gd name="T5" fmla="*/ 0 h 19"/>
                <a:gd name="T6" fmla="*/ 9 w 14"/>
                <a:gd name="T7" fmla="*/ 14 h 19"/>
                <a:gd name="T8" fmla="*/ 14 w 14"/>
                <a:gd name="T9" fmla="*/ 19 h 19"/>
                <a:gd name="T10" fmla="*/ 14 w 14"/>
                <a:gd name="T11" fmla="*/ 14 h 19"/>
                <a:gd name="T12" fmla="*/ 5 w 14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9">
                  <a:moveTo>
                    <a:pt x="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9" y="14"/>
                  </a:lnTo>
                  <a:lnTo>
                    <a:pt x="14" y="19"/>
                  </a:lnTo>
                  <a:lnTo>
                    <a:pt x="14" y="1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10" name="Freeform 78"/>
            <p:cNvSpPr>
              <a:spLocks/>
            </p:cNvSpPr>
            <p:nvPr/>
          </p:nvSpPr>
          <p:spPr bwMode="auto">
            <a:xfrm>
              <a:off x="2554" y="2559"/>
              <a:ext cx="14" cy="24"/>
            </a:xfrm>
            <a:custGeom>
              <a:avLst/>
              <a:gdLst>
                <a:gd name="T0" fmla="*/ 5 w 14"/>
                <a:gd name="T1" fmla="*/ 5 h 24"/>
                <a:gd name="T2" fmla="*/ 5 w 14"/>
                <a:gd name="T3" fmla="*/ 0 h 24"/>
                <a:gd name="T4" fmla="*/ 0 w 14"/>
                <a:gd name="T5" fmla="*/ 5 h 24"/>
                <a:gd name="T6" fmla="*/ 10 w 14"/>
                <a:gd name="T7" fmla="*/ 19 h 24"/>
                <a:gd name="T8" fmla="*/ 14 w 14"/>
                <a:gd name="T9" fmla="*/ 24 h 24"/>
                <a:gd name="T10" fmla="*/ 14 w 14"/>
                <a:gd name="T11" fmla="*/ 19 h 24"/>
                <a:gd name="T12" fmla="*/ 5 w 14"/>
                <a:gd name="T13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4">
                  <a:moveTo>
                    <a:pt x="5" y="5"/>
                  </a:moveTo>
                  <a:lnTo>
                    <a:pt x="5" y="0"/>
                  </a:lnTo>
                  <a:lnTo>
                    <a:pt x="0" y="5"/>
                  </a:lnTo>
                  <a:lnTo>
                    <a:pt x="10" y="19"/>
                  </a:lnTo>
                  <a:lnTo>
                    <a:pt x="14" y="24"/>
                  </a:lnTo>
                  <a:lnTo>
                    <a:pt x="14" y="19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11" name="Freeform 79"/>
            <p:cNvSpPr>
              <a:spLocks/>
            </p:cNvSpPr>
            <p:nvPr/>
          </p:nvSpPr>
          <p:spPr bwMode="auto">
            <a:xfrm>
              <a:off x="2573" y="2588"/>
              <a:ext cx="15" cy="19"/>
            </a:xfrm>
            <a:custGeom>
              <a:avLst/>
              <a:gdLst>
                <a:gd name="T0" fmla="*/ 5 w 15"/>
                <a:gd name="T1" fmla="*/ 0 h 19"/>
                <a:gd name="T2" fmla="*/ 5 w 15"/>
                <a:gd name="T3" fmla="*/ 0 h 19"/>
                <a:gd name="T4" fmla="*/ 0 w 15"/>
                <a:gd name="T5" fmla="*/ 0 h 19"/>
                <a:gd name="T6" fmla="*/ 10 w 15"/>
                <a:gd name="T7" fmla="*/ 19 h 19"/>
                <a:gd name="T8" fmla="*/ 15 w 15"/>
                <a:gd name="T9" fmla="*/ 19 h 19"/>
                <a:gd name="T10" fmla="*/ 15 w 15"/>
                <a:gd name="T11" fmla="*/ 19 h 19"/>
                <a:gd name="T12" fmla="*/ 5 w 15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9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10" y="19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12" name="Freeform 80"/>
            <p:cNvSpPr>
              <a:spLocks/>
            </p:cNvSpPr>
            <p:nvPr/>
          </p:nvSpPr>
          <p:spPr bwMode="auto">
            <a:xfrm>
              <a:off x="2592" y="2617"/>
              <a:ext cx="20" cy="19"/>
            </a:xfrm>
            <a:custGeom>
              <a:avLst/>
              <a:gdLst>
                <a:gd name="T0" fmla="*/ 5 w 20"/>
                <a:gd name="T1" fmla="*/ 0 h 19"/>
                <a:gd name="T2" fmla="*/ 5 w 20"/>
                <a:gd name="T3" fmla="*/ 0 h 19"/>
                <a:gd name="T4" fmla="*/ 0 w 20"/>
                <a:gd name="T5" fmla="*/ 0 h 19"/>
                <a:gd name="T6" fmla="*/ 15 w 20"/>
                <a:gd name="T7" fmla="*/ 14 h 19"/>
                <a:gd name="T8" fmla="*/ 15 w 20"/>
                <a:gd name="T9" fmla="*/ 19 h 19"/>
                <a:gd name="T10" fmla="*/ 20 w 20"/>
                <a:gd name="T11" fmla="*/ 14 h 19"/>
                <a:gd name="T12" fmla="*/ 5 w 20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15" y="14"/>
                  </a:lnTo>
                  <a:lnTo>
                    <a:pt x="15" y="19"/>
                  </a:lnTo>
                  <a:lnTo>
                    <a:pt x="20" y="1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13" name="Freeform 81"/>
            <p:cNvSpPr>
              <a:spLocks/>
            </p:cNvSpPr>
            <p:nvPr/>
          </p:nvSpPr>
          <p:spPr bwMode="auto">
            <a:xfrm>
              <a:off x="2612" y="2641"/>
              <a:ext cx="19" cy="24"/>
            </a:xfrm>
            <a:custGeom>
              <a:avLst/>
              <a:gdLst>
                <a:gd name="T0" fmla="*/ 4 w 19"/>
                <a:gd name="T1" fmla="*/ 4 h 24"/>
                <a:gd name="T2" fmla="*/ 4 w 19"/>
                <a:gd name="T3" fmla="*/ 0 h 24"/>
                <a:gd name="T4" fmla="*/ 0 w 19"/>
                <a:gd name="T5" fmla="*/ 4 h 24"/>
                <a:gd name="T6" fmla="*/ 14 w 19"/>
                <a:gd name="T7" fmla="*/ 19 h 24"/>
                <a:gd name="T8" fmla="*/ 14 w 19"/>
                <a:gd name="T9" fmla="*/ 24 h 24"/>
                <a:gd name="T10" fmla="*/ 19 w 19"/>
                <a:gd name="T11" fmla="*/ 19 h 24"/>
                <a:gd name="T12" fmla="*/ 4 w 19"/>
                <a:gd name="T13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4">
                  <a:moveTo>
                    <a:pt x="4" y="4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14" y="19"/>
                  </a:lnTo>
                  <a:lnTo>
                    <a:pt x="14" y="24"/>
                  </a:lnTo>
                  <a:lnTo>
                    <a:pt x="19" y="19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14" name="Freeform 82"/>
            <p:cNvSpPr>
              <a:spLocks/>
            </p:cNvSpPr>
            <p:nvPr/>
          </p:nvSpPr>
          <p:spPr bwMode="auto">
            <a:xfrm>
              <a:off x="2631" y="2669"/>
              <a:ext cx="19" cy="20"/>
            </a:xfrm>
            <a:custGeom>
              <a:avLst/>
              <a:gdLst>
                <a:gd name="T0" fmla="*/ 5 w 19"/>
                <a:gd name="T1" fmla="*/ 5 h 20"/>
                <a:gd name="T2" fmla="*/ 5 w 19"/>
                <a:gd name="T3" fmla="*/ 0 h 20"/>
                <a:gd name="T4" fmla="*/ 0 w 19"/>
                <a:gd name="T5" fmla="*/ 5 h 20"/>
                <a:gd name="T6" fmla="*/ 14 w 19"/>
                <a:gd name="T7" fmla="*/ 20 h 20"/>
                <a:gd name="T8" fmla="*/ 14 w 19"/>
                <a:gd name="T9" fmla="*/ 20 h 20"/>
                <a:gd name="T10" fmla="*/ 19 w 19"/>
                <a:gd name="T11" fmla="*/ 20 h 20"/>
                <a:gd name="T12" fmla="*/ 5 w 19"/>
                <a:gd name="T13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0">
                  <a:moveTo>
                    <a:pt x="5" y="5"/>
                  </a:moveTo>
                  <a:lnTo>
                    <a:pt x="5" y="0"/>
                  </a:lnTo>
                  <a:lnTo>
                    <a:pt x="0" y="5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9" y="20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15" name="Freeform 83"/>
            <p:cNvSpPr>
              <a:spLocks/>
            </p:cNvSpPr>
            <p:nvPr/>
          </p:nvSpPr>
          <p:spPr bwMode="auto">
            <a:xfrm>
              <a:off x="2655" y="2698"/>
              <a:ext cx="14" cy="19"/>
            </a:xfrm>
            <a:custGeom>
              <a:avLst/>
              <a:gdLst>
                <a:gd name="T0" fmla="*/ 5 w 14"/>
                <a:gd name="T1" fmla="*/ 0 h 19"/>
                <a:gd name="T2" fmla="*/ 0 w 14"/>
                <a:gd name="T3" fmla="*/ 0 h 19"/>
                <a:gd name="T4" fmla="*/ 0 w 14"/>
                <a:gd name="T5" fmla="*/ 0 h 19"/>
                <a:gd name="T6" fmla="*/ 9 w 14"/>
                <a:gd name="T7" fmla="*/ 15 h 19"/>
                <a:gd name="T8" fmla="*/ 9 w 14"/>
                <a:gd name="T9" fmla="*/ 19 h 19"/>
                <a:gd name="T10" fmla="*/ 14 w 14"/>
                <a:gd name="T11" fmla="*/ 15 h 19"/>
                <a:gd name="T12" fmla="*/ 5 w 14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9">
                  <a:moveTo>
                    <a:pt x="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9" y="15"/>
                  </a:lnTo>
                  <a:lnTo>
                    <a:pt x="9" y="19"/>
                  </a:lnTo>
                  <a:lnTo>
                    <a:pt x="14" y="1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16" name="Freeform 84"/>
            <p:cNvSpPr>
              <a:spLocks/>
            </p:cNvSpPr>
            <p:nvPr/>
          </p:nvSpPr>
          <p:spPr bwMode="auto">
            <a:xfrm>
              <a:off x="2674" y="2722"/>
              <a:ext cx="14" cy="24"/>
            </a:xfrm>
            <a:custGeom>
              <a:avLst/>
              <a:gdLst>
                <a:gd name="T0" fmla="*/ 5 w 14"/>
                <a:gd name="T1" fmla="*/ 5 h 24"/>
                <a:gd name="T2" fmla="*/ 0 w 14"/>
                <a:gd name="T3" fmla="*/ 0 h 24"/>
                <a:gd name="T4" fmla="*/ 0 w 14"/>
                <a:gd name="T5" fmla="*/ 5 h 24"/>
                <a:gd name="T6" fmla="*/ 10 w 14"/>
                <a:gd name="T7" fmla="*/ 19 h 24"/>
                <a:gd name="T8" fmla="*/ 10 w 14"/>
                <a:gd name="T9" fmla="*/ 24 h 24"/>
                <a:gd name="T10" fmla="*/ 14 w 14"/>
                <a:gd name="T11" fmla="*/ 19 h 24"/>
                <a:gd name="T12" fmla="*/ 5 w 14"/>
                <a:gd name="T13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4">
                  <a:moveTo>
                    <a:pt x="5" y="5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0" y="19"/>
                  </a:lnTo>
                  <a:lnTo>
                    <a:pt x="10" y="24"/>
                  </a:lnTo>
                  <a:lnTo>
                    <a:pt x="14" y="19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17" name="Freeform 85"/>
            <p:cNvSpPr>
              <a:spLocks/>
            </p:cNvSpPr>
            <p:nvPr/>
          </p:nvSpPr>
          <p:spPr bwMode="auto">
            <a:xfrm>
              <a:off x="2693" y="2751"/>
              <a:ext cx="15" cy="19"/>
            </a:xfrm>
            <a:custGeom>
              <a:avLst/>
              <a:gdLst>
                <a:gd name="T0" fmla="*/ 5 w 15"/>
                <a:gd name="T1" fmla="*/ 5 h 19"/>
                <a:gd name="T2" fmla="*/ 0 w 15"/>
                <a:gd name="T3" fmla="*/ 0 h 19"/>
                <a:gd name="T4" fmla="*/ 0 w 15"/>
                <a:gd name="T5" fmla="*/ 5 h 19"/>
                <a:gd name="T6" fmla="*/ 10 w 15"/>
                <a:gd name="T7" fmla="*/ 19 h 19"/>
                <a:gd name="T8" fmla="*/ 15 w 15"/>
                <a:gd name="T9" fmla="*/ 19 h 19"/>
                <a:gd name="T10" fmla="*/ 15 w 15"/>
                <a:gd name="T11" fmla="*/ 19 h 19"/>
                <a:gd name="T12" fmla="*/ 5 w 15"/>
                <a:gd name="T13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9">
                  <a:moveTo>
                    <a:pt x="5" y="5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0" y="19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18" name="Freeform 86"/>
            <p:cNvSpPr>
              <a:spLocks/>
            </p:cNvSpPr>
            <p:nvPr/>
          </p:nvSpPr>
          <p:spPr bwMode="auto">
            <a:xfrm>
              <a:off x="2713" y="2780"/>
              <a:ext cx="14" cy="19"/>
            </a:xfrm>
            <a:custGeom>
              <a:avLst/>
              <a:gdLst>
                <a:gd name="T0" fmla="*/ 4 w 14"/>
                <a:gd name="T1" fmla="*/ 0 h 19"/>
                <a:gd name="T2" fmla="*/ 0 w 14"/>
                <a:gd name="T3" fmla="*/ 0 h 19"/>
                <a:gd name="T4" fmla="*/ 0 w 14"/>
                <a:gd name="T5" fmla="*/ 0 h 19"/>
                <a:gd name="T6" fmla="*/ 9 w 14"/>
                <a:gd name="T7" fmla="*/ 14 h 19"/>
                <a:gd name="T8" fmla="*/ 14 w 14"/>
                <a:gd name="T9" fmla="*/ 19 h 19"/>
                <a:gd name="T10" fmla="*/ 14 w 14"/>
                <a:gd name="T11" fmla="*/ 14 h 19"/>
                <a:gd name="T12" fmla="*/ 4 w 14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9">
                  <a:moveTo>
                    <a:pt x="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9" y="14"/>
                  </a:lnTo>
                  <a:lnTo>
                    <a:pt x="14" y="19"/>
                  </a:lnTo>
                  <a:lnTo>
                    <a:pt x="14" y="1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19" name="Freeform 87"/>
            <p:cNvSpPr>
              <a:spLocks/>
            </p:cNvSpPr>
            <p:nvPr/>
          </p:nvSpPr>
          <p:spPr bwMode="auto">
            <a:xfrm>
              <a:off x="2732" y="2804"/>
              <a:ext cx="12" cy="24"/>
            </a:xfrm>
            <a:custGeom>
              <a:avLst/>
              <a:gdLst>
                <a:gd name="T0" fmla="*/ 5 w 14"/>
                <a:gd name="T1" fmla="*/ 5 h 24"/>
                <a:gd name="T2" fmla="*/ 0 w 14"/>
                <a:gd name="T3" fmla="*/ 0 h 24"/>
                <a:gd name="T4" fmla="*/ 0 w 14"/>
                <a:gd name="T5" fmla="*/ 5 h 24"/>
                <a:gd name="T6" fmla="*/ 9 w 14"/>
                <a:gd name="T7" fmla="*/ 19 h 24"/>
                <a:gd name="T8" fmla="*/ 14 w 14"/>
                <a:gd name="T9" fmla="*/ 24 h 24"/>
                <a:gd name="T10" fmla="*/ 14 w 14"/>
                <a:gd name="T11" fmla="*/ 19 h 24"/>
                <a:gd name="T12" fmla="*/ 5 w 14"/>
                <a:gd name="T13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4">
                  <a:moveTo>
                    <a:pt x="5" y="5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9" y="19"/>
                  </a:lnTo>
                  <a:lnTo>
                    <a:pt x="14" y="24"/>
                  </a:lnTo>
                  <a:lnTo>
                    <a:pt x="14" y="19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20" name="Freeform 88"/>
            <p:cNvSpPr>
              <a:spLocks/>
            </p:cNvSpPr>
            <p:nvPr/>
          </p:nvSpPr>
          <p:spPr bwMode="auto">
            <a:xfrm>
              <a:off x="2751" y="2833"/>
              <a:ext cx="14" cy="19"/>
            </a:xfrm>
            <a:custGeom>
              <a:avLst/>
              <a:gdLst>
                <a:gd name="T0" fmla="*/ 5 w 14"/>
                <a:gd name="T1" fmla="*/ 4 h 19"/>
                <a:gd name="T2" fmla="*/ 5 w 14"/>
                <a:gd name="T3" fmla="*/ 0 h 19"/>
                <a:gd name="T4" fmla="*/ 0 w 14"/>
                <a:gd name="T5" fmla="*/ 4 h 19"/>
                <a:gd name="T6" fmla="*/ 10 w 14"/>
                <a:gd name="T7" fmla="*/ 19 h 19"/>
                <a:gd name="T8" fmla="*/ 14 w 14"/>
                <a:gd name="T9" fmla="*/ 19 h 19"/>
                <a:gd name="T10" fmla="*/ 14 w 14"/>
                <a:gd name="T11" fmla="*/ 19 h 19"/>
                <a:gd name="T12" fmla="*/ 5 w 14"/>
                <a:gd name="T13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9">
                  <a:moveTo>
                    <a:pt x="5" y="4"/>
                  </a:moveTo>
                  <a:lnTo>
                    <a:pt x="5" y="0"/>
                  </a:lnTo>
                  <a:lnTo>
                    <a:pt x="0" y="4"/>
                  </a:lnTo>
                  <a:lnTo>
                    <a:pt x="10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21" name="Freeform 89"/>
            <p:cNvSpPr>
              <a:spLocks/>
            </p:cNvSpPr>
            <p:nvPr/>
          </p:nvSpPr>
          <p:spPr bwMode="auto">
            <a:xfrm>
              <a:off x="2770" y="2861"/>
              <a:ext cx="15" cy="20"/>
            </a:xfrm>
            <a:custGeom>
              <a:avLst/>
              <a:gdLst>
                <a:gd name="T0" fmla="*/ 5 w 15"/>
                <a:gd name="T1" fmla="*/ 0 h 20"/>
                <a:gd name="T2" fmla="*/ 5 w 15"/>
                <a:gd name="T3" fmla="*/ 0 h 20"/>
                <a:gd name="T4" fmla="*/ 0 w 15"/>
                <a:gd name="T5" fmla="*/ 0 h 20"/>
                <a:gd name="T6" fmla="*/ 10 w 15"/>
                <a:gd name="T7" fmla="*/ 15 h 20"/>
                <a:gd name="T8" fmla="*/ 15 w 15"/>
                <a:gd name="T9" fmla="*/ 20 h 20"/>
                <a:gd name="T10" fmla="*/ 15 w 15"/>
                <a:gd name="T11" fmla="*/ 15 h 20"/>
                <a:gd name="T12" fmla="*/ 5 w 15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0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10" y="15"/>
                  </a:lnTo>
                  <a:lnTo>
                    <a:pt x="15" y="20"/>
                  </a:lnTo>
                  <a:lnTo>
                    <a:pt x="15" y="1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22" name="Freeform 90"/>
            <p:cNvSpPr>
              <a:spLocks/>
            </p:cNvSpPr>
            <p:nvPr/>
          </p:nvSpPr>
          <p:spPr bwMode="auto">
            <a:xfrm>
              <a:off x="2789" y="2885"/>
              <a:ext cx="20" cy="24"/>
            </a:xfrm>
            <a:custGeom>
              <a:avLst/>
              <a:gdLst>
                <a:gd name="T0" fmla="*/ 5 w 20"/>
                <a:gd name="T1" fmla="*/ 5 h 24"/>
                <a:gd name="T2" fmla="*/ 5 w 20"/>
                <a:gd name="T3" fmla="*/ 0 h 24"/>
                <a:gd name="T4" fmla="*/ 0 w 20"/>
                <a:gd name="T5" fmla="*/ 5 h 24"/>
                <a:gd name="T6" fmla="*/ 15 w 20"/>
                <a:gd name="T7" fmla="*/ 20 h 24"/>
                <a:gd name="T8" fmla="*/ 15 w 20"/>
                <a:gd name="T9" fmla="*/ 24 h 24"/>
                <a:gd name="T10" fmla="*/ 20 w 20"/>
                <a:gd name="T11" fmla="*/ 20 h 24"/>
                <a:gd name="T12" fmla="*/ 5 w 20"/>
                <a:gd name="T13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4">
                  <a:moveTo>
                    <a:pt x="5" y="5"/>
                  </a:moveTo>
                  <a:lnTo>
                    <a:pt x="5" y="0"/>
                  </a:lnTo>
                  <a:lnTo>
                    <a:pt x="0" y="5"/>
                  </a:lnTo>
                  <a:lnTo>
                    <a:pt x="15" y="20"/>
                  </a:lnTo>
                  <a:lnTo>
                    <a:pt x="15" y="24"/>
                  </a:lnTo>
                  <a:lnTo>
                    <a:pt x="20" y="20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23" name="Freeform 91"/>
            <p:cNvSpPr>
              <a:spLocks/>
            </p:cNvSpPr>
            <p:nvPr/>
          </p:nvSpPr>
          <p:spPr bwMode="auto">
            <a:xfrm>
              <a:off x="2809" y="2914"/>
              <a:ext cx="20" cy="19"/>
            </a:xfrm>
            <a:custGeom>
              <a:avLst/>
              <a:gdLst>
                <a:gd name="T0" fmla="*/ 4 w 19"/>
                <a:gd name="T1" fmla="*/ 5 h 19"/>
                <a:gd name="T2" fmla="*/ 4 w 19"/>
                <a:gd name="T3" fmla="*/ 0 h 19"/>
                <a:gd name="T4" fmla="*/ 0 w 19"/>
                <a:gd name="T5" fmla="*/ 5 h 19"/>
                <a:gd name="T6" fmla="*/ 14 w 19"/>
                <a:gd name="T7" fmla="*/ 19 h 19"/>
                <a:gd name="T8" fmla="*/ 14 w 19"/>
                <a:gd name="T9" fmla="*/ 19 h 19"/>
                <a:gd name="T10" fmla="*/ 19 w 19"/>
                <a:gd name="T11" fmla="*/ 19 h 19"/>
                <a:gd name="T12" fmla="*/ 4 w 19"/>
                <a:gd name="T13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9">
                  <a:moveTo>
                    <a:pt x="4" y="5"/>
                  </a:moveTo>
                  <a:lnTo>
                    <a:pt x="4" y="0"/>
                  </a:lnTo>
                  <a:lnTo>
                    <a:pt x="0" y="5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9" y="19"/>
                  </a:lnTo>
                  <a:lnTo>
                    <a:pt x="4" y="5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24" name="Freeform 92"/>
            <p:cNvSpPr>
              <a:spLocks/>
            </p:cNvSpPr>
            <p:nvPr/>
          </p:nvSpPr>
          <p:spPr bwMode="auto">
            <a:xfrm>
              <a:off x="2828" y="2943"/>
              <a:ext cx="19" cy="19"/>
            </a:xfrm>
            <a:custGeom>
              <a:avLst/>
              <a:gdLst>
                <a:gd name="T0" fmla="*/ 5 w 19"/>
                <a:gd name="T1" fmla="*/ 0 h 19"/>
                <a:gd name="T2" fmla="*/ 5 w 19"/>
                <a:gd name="T3" fmla="*/ 0 h 19"/>
                <a:gd name="T4" fmla="*/ 0 w 19"/>
                <a:gd name="T5" fmla="*/ 0 h 19"/>
                <a:gd name="T6" fmla="*/ 14 w 19"/>
                <a:gd name="T7" fmla="*/ 15 h 19"/>
                <a:gd name="T8" fmla="*/ 14 w 19"/>
                <a:gd name="T9" fmla="*/ 19 h 19"/>
                <a:gd name="T10" fmla="*/ 19 w 19"/>
                <a:gd name="T11" fmla="*/ 15 h 19"/>
                <a:gd name="T12" fmla="*/ 5 w 19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9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14" y="15"/>
                  </a:lnTo>
                  <a:lnTo>
                    <a:pt x="14" y="19"/>
                  </a:lnTo>
                  <a:lnTo>
                    <a:pt x="19" y="1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25" name="Freeform 93"/>
            <p:cNvSpPr>
              <a:spLocks/>
            </p:cNvSpPr>
            <p:nvPr/>
          </p:nvSpPr>
          <p:spPr bwMode="auto">
            <a:xfrm>
              <a:off x="2852" y="2967"/>
              <a:ext cx="12" cy="24"/>
            </a:xfrm>
            <a:custGeom>
              <a:avLst/>
              <a:gdLst>
                <a:gd name="T0" fmla="*/ 5 w 14"/>
                <a:gd name="T1" fmla="*/ 5 h 24"/>
                <a:gd name="T2" fmla="*/ 0 w 14"/>
                <a:gd name="T3" fmla="*/ 0 h 24"/>
                <a:gd name="T4" fmla="*/ 0 w 14"/>
                <a:gd name="T5" fmla="*/ 5 h 24"/>
                <a:gd name="T6" fmla="*/ 9 w 14"/>
                <a:gd name="T7" fmla="*/ 19 h 24"/>
                <a:gd name="T8" fmla="*/ 9 w 14"/>
                <a:gd name="T9" fmla="*/ 24 h 24"/>
                <a:gd name="T10" fmla="*/ 14 w 14"/>
                <a:gd name="T11" fmla="*/ 19 h 24"/>
                <a:gd name="T12" fmla="*/ 5 w 14"/>
                <a:gd name="T13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4">
                  <a:moveTo>
                    <a:pt x="5" y="5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9" y="19"/>
                  </a:lnTo>
                  <a:lnTo>
                    <a:pt x="9" y="24"/>
                  </a:lnTo>
                  <a:lnTo>
                    <a:pt x="14" y="19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26" name="Freeform 94"/>
            <p:cNvSpPr>
              <a:spLocks/>
            </p:cNvSpPr>
            <p:nvPr/>
          </p:nvSpPr>
          <p:spPr bwMode="auto">
            <a:xfrm>
              <a:off x="2871" y="2996"/>
              <a:ext cx="14" cy="19"/>
            </a:xfrm>
            <a:custGeom>
              <a:avLst/>
              <a:gdLst>
                <a:gd name="T0" fmla="*/ 5 w 14"/>
                <a:gd name="T1" fmla="*/ 5 h 19"/>
                <a:gd name="T2" fmla="*/ 0 w 14"/>
                <a:gd name="T3" fmla="*/ 0 h 19"/>
                <a:gd name="T4" fmla="*/ 0 w 14"/>
                <a:gd name="T5" fmla="*/ 5 h 19"/>
                <a:gd name="T6" fmla="*/ 10 w 14"/>
                <a:gd name="T7" fmla="*/ 19 h 19"/>
                <a:gd name="T8" fmla="*/ 10 w 14"/>
                <a:gd name="T9" fmla="*/ 19 h 19"/>
                <a:gd name="T10" fmla="*/ 14 w 14"/>
                <a:gd name="T11" fmla="*/ 19 h 19"/>
                <a:gd name="T12" fmla="*/ 5 w 14"/>
                <a:gd name="T13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9">
                  <a:moveTo>
                    <a:pt x="5" y="5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0" y="19"/>
                  </a:lnTo>
                  <a:lnTo>
                    <a:pt x="10" y="19"/>
                  </a:lnTo>
                  <a:lnTo>
                    <a:pt x="14" y="19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27" name="Freeform 95"/>
            <p:cNvSpPr>
              <a:spLocks/>
            </p:cNvSpPr>
            <p:nvPr/>
          </p:nvSpPr>
          <p:spPr bwMode="auto">
            <a:xfrm>
              <a:off x="2890" y="3025"/>
              <a:ext cx="15" cy="19"/>
            </a:xfrm>
            <a:custGeom>
              <a:avLst/>
              <a:gdLst>
                <a:gd name="T0" fmla="*/ 5 w 15"/>
                <a:gd name="T1" fmla="*/ 0 h 19"/>
                <a:gd name="T2" fmla="*/ 0 w 15"/>
                <a:gd name="T3" fmla="*/ 0 h 19"/>
                <a:gd name="T4" fmla="*/ 0 w 15"/>
                <a:gd name="T5" fmla="*/ 0 h 19"/>
                <a:gd name="T6" fmla="*/ 10 w 15"/>
                <a:gd name="T7" fmla="*/ 14 h 19"/>
                <a:gd name="T8" fmla="*/ 15 w 15"/>
                <a:gd name="T9" fmla="*/ 19 h 19"/>
                <a:gd name="T10" fmla="*/ 15 w 15"/>
                <a:gd name="T11" fmla="*/ 14 h 19"/>
                <a:gd name="T12" fmla="*/ 5 w 15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9">
                  <a:moveTo>
                    <a:pt x="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0" y="14"/>
                  </a:lnTo>
                  <a:lnTo>
                    <a:pt x="15" y="19"/>
                  </a:lnTo>
                  <a:lnTo>
                    <a:pt x="15" y="1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28" name="Freeform 96"/>
            <p:cNvSpPr>
              <a:spLocks/>
            </p:cNvSpPr>
            <p:nvPr/>
          </p:nvSpPr>
          <p:spPr bwMode="auto">
            <a:xfrm>
              <a:off x="2909" y="3049"/>
              <a:ext cx="15" cy="24"/>
            </a:xfrm>
            <a:custGeom>
              <a:avLst/>
              <a:gdLst>
                <a:gd name="T0" fmla="*/ 5 w 15"/>
                <a:gd name="T1" fmla="*/ 5 h 24"/>
                <a:gd name="T2" fmla="*/ 0 w 15"/>
                <a:gd name="T3" fmla="*/ 0 h 24"/>
                <a:gd name="T4" fmla="*/ 0 w 15"/>
                <a:gd name="T5" fmla="*/ 5 h 24"/>
                <a:gd name="T6" fmla="*/ 10 w 15"/>
                <a:gd name="T7" fmla="*/ 19 h 24"/>
                <a:gd name="T8" fmla="*/ 15 w 15"/>
                <a:gd name="T9" fmla="*/ 24 h 24"/>
                <a:gd name="T10" fmla="*/ 15 w 15"/>
                <a:gd name="T11" fmla="*/ 19 h 24"/>
                <a:gd name="T12" fmla="*/ 5 w 15"/>
                <a:gd name="T13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4">
                  <a:moveTo>
                    <a:pt x="5" y="5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0" y="19"/>
                  </a:lnTo>
                  <a:lnTo>
                    <a:pt x="15" y="24"/>
                  </a:lnTo>
                  <a:lnTo>
                    <a:pt x="15" y="19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29" name="Freeform 97"/>
            <p:cNvSpPr>
              <a:spLocks/>
            </p:cNvSpPr>
            <p:nvPr/>
          </p:nvSpPr>
          <p:spPr bwMode="auto">
            <a:xfrm>
              <a:off x="2929" y="3078"/>
              <a:ext cx="14" cy="19"/>
            </a:xfrm>
            <a:custGeom>
              <a:avLst/>
              <a:gdLst>
                <a:gd name="T0" fmla="*/ 4 w 14"/>
                <a:gd name="T1" fmla="*/ 4 h 19"/>
                <a:gd name="T2" fmla="*/ 0 w 14"/>
                <a:gd name="T3" fmla="*/ 0 h 19"/>
                <a:gd name="T4" fmla="*/ 0 w 14"/>
                <a:gd name="T5" fmla="*/ 4 h 19"/>
                <a:gd name="T6" fmla="*/ 9 w 14"/>
                <a:gd name="T7" fmla="*/ 19 h 19"/>
                <a:gd name="T8" fmla="*/ 14 w 14"/>
                <a:gd name="T9" fmla="*/ 19 h 19"/>
                <a:gd name="T10" fmla="*/ 14 w 14"/>
                <a:gd name="T11" fmla="*/ 19 h 19"/>
                <a:gd name="T12" fmla="*/ 4 w 14"/>
                <a:gd name="T13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9">
                  <a:moveTo>
                    <a:pt x="4" y="4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9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30" name="Freeform 98"/>
            <p:cNvSpPr>
              <a:spLocks/>
            </p:cNvSpPr>
            <p:nvPr/>
          </p:nvSpPr>
          <p:spPr bwMode="auto">
            <a:xfrm>
              <a:off x="2948" y="3106"/>
              <a:ext cx="12" cy="20"/>
            </a:xfrm>
            <a:custGeom>
              <a:avLst/>
              <a:gdLst>
                <a:gd name="T0" fmla="*/ 5 w 14"/>
                <a:gd name="T1" fmla="*/ 0 h 20"/>
                <a:gd name="T2" fmla="*/ 5 w 14"/>
                <a:gd name="T3" fmla="*/ 0 h 20"/>
                <a:gd name="T4" fmla="*/ 0 w 14"/>
                <a:gd name="T5" fmla="*/ 0 h 20"/>
                <a:gd name="T6" fmla="*/ 9 w 14"/>
                <a:gd name="T7" fmla="*/ 15 h 20"/>
                <a:gd name="T8" fmla="*/ 14 w 14"/>
                <a:gd name="T9" fmla="*/ 20 h 20"/>
                <a:gd name="T10" fmla="*/ 14 w 14"/>
                <a:gd name="T11" fmla="*/ 15 h 20"/>
                <a:gd name="T12" fmla="*/ 5 w 14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0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9" y="15"/>
                  </a:lnTo>
                  <a:lnTo>
                    <a:pt x="14" y="20"/>
                  </a:lnTo>
                  <a:lnTo>
                    <a:pt x="14" y="1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31" name="Freeform 99"/>
            <p:cNvSpPr>
              <a:spLocks/>
            </p:cNvSpPr>
            <p:nvPr/>
          </p:nvSpPr>
          <p:spPr bwMode="auto">
            <a:xfrm>
              <a:off x="2967" y="3130"/>
              <a:ext cx="19" cy="24"/>
            </a:xfrm>
            <a:custGeom>
              <a:avLst/>
              <a:gdLst>
                <a:gd name="T0" fmla="*/ 5 w 19"/>
                <a:gd name="T1" fmla="*/ 5 h 24"/>
                <a:gd name="T2" fmla="*/ 5 w 19"/>
                <a:gd name="T3" fmla="*/ 0 h 24"/>
                <a:gd name="T4" fmla="*/ 0 w 19"/>
                <a:gd name="T5" fmla="*/ 5 h 24"/>
                <a:gd name="T6" fmla="*/ 14 w 19"/>
                <a:gd name="T7" fmla="*/ 20 h 24"/>
                <a:gd name="T8" fmla="*/ 14 w 19"/>
                <a:gd name="T9" fmla="*/ 24 h 24"/>
                <a:gd name="T10" fmla="*/ 19 w 19"/>
                <a:gd name="T11" fmla="*/ 20 h 24"/>
                <a:gd name="T12" fmla="*/ 5 w 19"/>
                <a:gd name="T13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4">
                  <a:moveTo>
                    <a:pt x="5" y="5"/>
                  </a:moveTo>
                  <a:lnTo>
                    <a:pt x="5" y="0"/>
                  </a:lnTo>
                  <a:lnTo>
                    <a:pt x="0" y="5"/>
                  </a:lnTo>
                  <a:lnTo>
                    <a:pt x="14" y="20"/>
                  </a:lnTo>
                  <a:lnTo>
                    <a:pt x="14" y="24"/>
                  </a:lnTo>
                  <a:lnTo>
                    <a:pt x="19" y="20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32" name="Freeform 100"/>
            <p:cNvSpPr>
              <a:spLocks/>
            </p:cNvSpPr>
            <p:nvPr/>
          </p:nvSpPr>
          <p:spPr bwMode="auto">
            <a:xfrm>
              <a:off x="2986" y="3159"/>
              <a:ext cx="20" cy="19"/>
            </a:xfrm>
            <a:custGeom>
              <a:avLst/>
              <a:gdLst>
                <a:gd name="T0" fmla="*/ 5 w 19"/>
                <a:gd name="T1" fmla="*/ 5 h 19"/>
                <a:gd name="T2" fmla="*/ 5 w 19"/>
                <a:gd name="T3" fmla="*/ 0 h 19"/>
                <a:gd name="T4" fmla="*/ 0 w 19"/>
                <a:gd name="T5" fmla="*/ 5 h 19"/>
                <a:gd name="T6" fmla="*/ 15 w 19"/>
                <a:gd name="T7" fmla="*/ 19 h 19"/>
                <a:gd name="T8" fmla="*/ 15 w 19"/>
                <a:gd name="T9" fmla="*/ 19 h 19"/>
                <a:gd name="T10" fmla="*/ 19 w 19"/>
                <a:gd name="T11" fmla="*/ 19 h 19"/>
                <a:gd name="T12" fmla="*/ 5 w 19"/>
                <a:gd name="T13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9">
                  <a:moveTo>
                    <a:pt x="5" y="5"/>
                  </a:moveTo>
                  <a:lnTo>
                    <a:pt x="5" y="0"/>
                  </a:lnTo>
                  <a:lnTo>
                    <a:pt x="0" y="5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9" y="19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33" name="Freeform 101"/>
            <p:cNvSpPr>
              <a:spLocks/>
            </p:cNvSpPr>
            <p:nvPr/>
          </p:nvSpPr>
          <p:spPr bwMode="auto">
            <a:xfrm>
              <a:off x="3005" y="3188"/>
              <a:ext cx="20" cy="19"/>
            </a:xfrm>
            <a:custGeom>
              <a:avLst/>
              <a:gdLst>
                <a:gd name="T0" fmla="*/ 5 w 20"/>
                <a:gd name="T1" fmla="*/ 0 h 19"/>
                <a:gd name="T2" fmla="*/ 5 w 20"/>
                <a:gd name="T3" fmla="*/ 0 h 19"/>
                <a:gd name="T4" fmla="*/ 0 w 20"/>
                <a:gd name="T5" fmla="*/ 0 h 19"/>
                <a:gd name="T6" fmla="*/ 15 w 20"/>
                <a:gd name="T7" fmla="*/ 19 h 19"/>
                <a:gd name="T8" fmla="*/ 15 w 20"/>
                <a:gd name="T9" fmla="*/ 19 h 19"/>
                <a:gd name="T10" fmla="*/ 20 w 20"/>
                <a:gd name="T11" fmla="*/ 19 h 19"/>
                <a:gd name="T12" fmla="*/ 5 w 20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20" y="1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34" name="Freeform 102"/>
            <p:cNvSpPr>
              <a:spLocks/>
            </p:cNvSpPr>
            <p:nvPr/>
          </p:nvSpPr>
          <p:spPr bwMode="auto">
            <a:xfrm>
              <a:off x="3025" y="3212"/>
              <a:ext cx="20" cy="24"/>
            </a:xfrm>
            <a:custGeom>
              <a:avLst/>
              <a:gdLst>
                <a:gd name="T0" fmla="*/ 4 w 19"/>
                <a:gd name="T1" fmla="*/ 5 h 24"/>
                <a:gd name="T2" fmla="*/ 4 w 19"/>
                <a:gd name="T3" fmla="*/ 0 h 24"/>
                <a:gd name="T4" fmla="*/ 0 w 19"/>
                <a:gd name="T5" fmla="*/ 5 h 24"/>
                <a:gd name="T6" fmla="*/ 14 w 19"/>
                <a:gd name="T7" fmla="*/ 19 h 24"/>
                <a:gd name="T8" fmla="*/ 14 w 19"/>
                <a:gd name="T9" fmla="*/ 24 h 24"/>
                <a:gd name="T10" fmla="*/ 19 w 19"/>
                <a:gd name="T11" fmla="*/ 19 h 24"/>
                <a:gd name="T12" fmla="*/ 4 w 19"/>
                <a:gd name="T13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4">
                  <a:moveTo>
                    <a:pt x="4" y="5"/>
                  </a:moveTo>
                  <a:lnTo>
                    <a:pt x="4" y="0"/>
                  </a:lnTo>
                  <a:lnTo>
                    <a:pt x="0" y="5"/>
                  </a:lnTo>
                  <a:lnTo>
                    <a:pt x="14" y="19"/>
                  </a:lnTo>
                  <a:lnTo>
                    <a:pt x="14" y="24"/>
                  </a:lnTo>
                  <a:lnTo>
                    <a:pt x="19" y="19"/>
                  </a:lnTo>
                  <a:lnTo>
                    <a:pt x="4" y="5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35" name="Freeform 103"/>
            <p:cNvSpPr>
              <a:spLocks/>
            </p:cNvSpPr>
            <p:nvPr/>
          </p:nvSpPr>
          <p:spPr bwMode="auto">
            <a:xfrm>
              <a:off x="3049" y="3241"/>
              <a:ext cx="14" cy="19"/>
            </a:xfrm>
            <a:custGeom>
              <a:avLst/>
              <a:gdLst>
                <a:gd name="T0" fmla="*/ 4 w 14"/>
                <a:gd name="T1" fmla="*/ 5 h 19"/>
                <a:gd name="T2" fmla="*/ 0 w 14"/>
                <a:gd name="T3" fmla="*/ 0 h 19"/>
                <a:gd name="T4" fmla="*/ 0 w 14"/>
                <a:gd name="T5" fmla="*/ 5 h 19"/>
                <a:gd name="T6" fmla="*/ 9 w 14"/>
                <a:gd name="T7" fmla="*/ 19 h 19"/>
                <a:gd name="T8" fmla="*/ 9 w 14"/>
                <a:gd name="T9" fmla="*/ 19 h 19"/>
                <a:gd name="T10" fmla="*/ 14 w 14"/>
                <a:gd name="T11" fmla="*/ 19 h 19"/>
                <a:gd name="T12" fmla="*/ 4 w 14"/>
                <a:gd name="T13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9">
                  <a:moveTo>
                    <a:pt x="4" y="5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14" y="19"/>
                  </a:lnTo>
                  <a:lnTo>
                    <a:pt x="4" y="5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36" name="Freeform 104"/>
            <p:cNvSpPr>
              <a:spLocks/>
            </p:cNvSpPr>
            <p:nvPr/>
          </p:nvSpPr>
          <p:spPr bwMode="auto">
            <a:xfrm>
              <a:off x="3068" y="3270"/>
              <a:ext cx="12" cy="19"/>
            </a:xfrm>
            <a:custGeom>
              <a:avLst/>
              <a:gdLst>
                <a:gd name="T0" fmla="*/ 5 w 14"/>
                <a:gd name="T1" fmla="*/ 0 h 19"/>
                <a:gd name="T2" fmla="*/ 0 w 14"/>
                <a:gd name="T3" fmla="*/ 0 h 19"/>
                <a:gd name="T4" fmla="*/ 0 w 14"/>
                <a:gd name="T5" fmla="*/ 0 h 19"/>
                <a:gd name="T6" fmla="*/ 9 w 14"/>
                <a:gd name="T7" fmla="*/ 19 h 19"/>
                <a:gd name="T8" fmla="*/ 14 w 14"/>
                <a:gd name="T9" fmla="*/ 19 h 19"/>
                <a:gd name="T10" fmla="*/ 14 w 14"/>
                <a:gd name="T11" fmla="*/ 19 h 19"/>
                <a:gd name="T12" fmla="*/ 5 w 14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9">
                  <a:moveTo>
                    <a:pt x="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9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37" name="Freeform 105"/>
            <p:cNvSpPr>
              <a:spLocks/>
            </p:cNvSpPr>
            <p:nvPr/>
          </p:nvSpPr>
          <p:spPr bwMode="auto">
            <a:xfrm>
              <a:off x="3087" y="3294"/>
              <a:ext cx="14" cy="24"/>
            </a:xfrm>
            <a:custGeom>
              <a:avLst/>
              <a:gdLst>
                <a:gd name="T0" fmla="*/ 5 w 14"/>
                <a:gd name="T1" fmla="*/ 4 h 24"/>
                <a:gd name="T2" fmla="*/ 0 w 14"/>
                <a:gd name="T3" fmla="*/ 0 h 24"/>
                <a:gd name="T4" fmla="*/ 0 w 14"/>
                <a:gd name="T5" fmla="*/ 4 h 24"/>
                <a:gd name="T6" fmla="*/ 10 w 14"/>
                <a:gd name="T7" fmla="*/ 19 h 24"/>
                <a:gd name="T8" fmla="*/ 14 w 14"/>
                <a:gd name="T9" fmla="*/ 24 h 24"/>
                <a:gd name="T10" fmla="*/ 14 w 14"/>
                <a:gd name="T11" fmla="*/ 19 h 24"/>
                <a:gd name="T12" fmla="*/ 5 w 14"/>
                <a:gd name="T13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4">
                  <a:moveTo>
                    <a:pt x="5" y="4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10" y="19"/>
                  </a:lnTo>
                  <a:lnTo>
                    <a:pt x="14" y="24"/>
                  </a:lnTo>
                  <a:lnTo>
                    <a:pt x="14" y="19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38" name="Freeform 106"/>
            <p:cNvSpPr>
              <a:spLocks/>
            </p:cNvSpPr>
            <p:nvPr/>
          </p:nvSpPr>
          <p:spPr bwMode="auto">
            <a:xfrm>
              <a:off x="3106" y="3322"/>
              <a:ext cx="15" cy="20"/>
            </a:xfrm>
            <a:custGeom>
              <a:avLst/>
              <a:gdLst>
                <a:gd name="T0" fmla="*/ 5 w 15"/>
                <a:gd name="T1" fmla="*/ 5 h 20"/>
                <a:gd name="T2" fmla="*/ 0 w 15"/>
                <a:gd name="T3" fmla="*/ 0 h 20"/>
                <a:gd name="T4" fmla="*/ 0 w 15"/>
                <a:gd name="T5" fmla="*/ 5 h 20"/>
                <a:gd name="T6" fmla="*/ 10 w 15"/>
                <a:gd name="T7" fmla="*/ 20 h 20"/>
                <a:gd name="T8" fmla="*/ 15 w 15"/>
                <a:gd name="T9" fmla="*/ 20 h 20"/>
                <a:gd name="T10" fmla="*/ 15 w 15"/>
                <a:gd name="T11" fmla="*/ 20 h 20"/>
                <a:gd name="T12" fmla="*/ 5 w 15"/>
                <a:gd name="T13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0">
                  <a:moveTo>
                    <a:pt x="5" y="5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0" y="20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39" name="Freeform 107"/>
            <p:cNvSpPr>
              <a:spLocks/>
            </p:cNvSpPr>
            <p:nvPr/>
          </p:nvSpPr>
          <p:spPr bwMode="auto">
            <a:xfrm>
              <a:off x="3125" y="3351"/>
              <a:ext cx="10" cy="5"/>
            </a:xfrm>
            <a:custGeom>
              <a:avLst/>
              <a:gdLst>
                <a:gd name="T0" fmla="*/ 5 w 10"/>
                <a:gd name="T1" fmla="*/ 0 h 5"/>
                <a:gd name="T2" fmla="*/ 0 w 10"/>
                <a:gd name="T3" fmla="*/ 0 h 5"/>
                <a:gd name="T4" fmla="*/ 0 w 10"/>
                <a:gd name="T5" fmla="*/ 0 h 5"/>
                <a:gd name="T6" fmla="*/ 5 w 10"/>
                <a:gd name="T7" fmla="*/ 5 h 5"/>
                <a:gd name="T8" fmla="*/ 5 w 10"/>
                <a:gd name="T9" fmla="*/ 5 h 5"/>
                <a:gd name="T10" fmla="*/ 10 w 10"/>
                <a:gd name="T11" fmla="*/ 5 h 5"/>
                <a:gd name="T12" fmla="*/ 5 w 10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">
                  <a:moveTo>
                    <a:pt x="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" y="5"/>
                  </a:lnTo>
                  <a:lnTo>
                    <a:pt x="5" y="5"/>
                  </a:lnTo>
                  <a:lnTo>
                    <a:pt x="10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40" name="Freeform 108"/>
            <p:cNvSpPr>
              <a:spLocks/>
            </p:cNvSpPr>
            <p:nvPr/>
          </p:nvSpPr>
          <p:spPr bwMode="auto">
            <a:xfrm>
              <a:off x="3097" y="3332"/>
              <a:ext cx="62" cy="67"/>
            </a:xfrm>
            <a:custGeom>
              <a:avLst/>
              <a:gdLst>
                <a:gd name="T0" fmla="*/ 0 w 62"/>
                <a:gd name="T1" fmla="*/ 38 h 67"/>
                <a:gd name="T2" fmla="*/ 62 w 62"/>
                <a:gd name="T3" fmla="*/ 67 h 67"/>
                <a:gd name="T4" fmla="*/ 48 w 62"/>
                <a:gd name="T5" fmla="*/ 0 h 67"/>
                <a:gd name="T6" fmla="*/ 0 w 62"/>
                <a:gd name="T7" fmla="*/ 3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67">
                  <a:moveTo>
                    <a:pt x="0" y="38"/>
                  </a:moveTo>
                  <a:lnTo>
                    <a:pt x="62" y="67"/>
                  </a:lnTo>
                  <a:lnTo>
                    <a:pt x="48" y="0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</p:grpSp>
      <p:grpSp>
        <p:nvGrpSpPr>
          <p:cNvPr id="25620" name="Group 109"/>
          <p:cNvGrpSpPr>
            <a:grpSpLocks/>
          </p:cNvGrpSpPr>
          <p:nvPr/>
        </p:nvGrpSpPr>
        <p:grpSpPr bwMode="auto">
          <a:xfrm>
            <a:off x="2798763" y="2690813"/>
            <a:ext cx="3419475" cy="930275"/>
            <a:chOff x="2204" y="1440"/>
            <a:chExt cx="1915" cy="586"/>
          </a:xfrm>
        </p:grpSpPr>
        <p:sp>
          <p:nvSpPr>
            <p:cNvPr id="581742" name="Freeform 110"/>
            <p:cNvSpPr>
              <a:spLocks/>
            </p:cNvSpPr>
            <p:nvPr/>
          </p:nvSpPr>
          <p:spPr bwMode="auto">
            <a:xfrm>
              <a:off x="2204" y="1440"/>
              <a:ext cx="19" cy="10"/>
            </a:xfrm>
            <a:custGeom>
              <a:avLst/>
              <a:gdLst>
                <a:gd name="T0" fmla="*/ 0 w 19"/>
                <a:gd name="T1" fmla="*/ 0 h 10"/>
                <a:gd name="T2" fmla="*/ 0 w 19"/>
                <a:gd name="T3" fmla="*/ 0 h 10"/>
                <a:gd name="T4" fmla="*/ 0 w 19"/>
                <a:gd name="T5" fmla="*/ 5 h 10"/>
                <a:gd name="T6" fmla="*/ 19 w 19"/>
                <a:gd name="T7" fmla="*/ 10 h 10"/>
                <a:gd name="T8" fmla="*/ 19 w 19"/>
                <a:gd name="T9" fmla="*/ 5 h 10"/>
                <a:gd name="T10" fmla="*/ 19 w 19"/>
                <a:gd name="T11" fmla="*/ 5 h 10"/>
                <a:gd name="T12" fmla="*/ 0 w 19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0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9" y="10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43" name="Freeform 111"/>
            <p:cNvSpPr>
              <a:spLocks/>
            </p:cNvSpPr>
            <p:nvPr/>
          </p:nvSpPr>
          <p:spPr bwMode="auto">
            <a:xfrm>
              <a:off x="2232" y="1445"/>
              <a:ext cx="24" cy="14"/>
            </a:xfrm>
            <a:custGeom>
              <a:avLst/>
              <a:gdLst>
                <a:gd name="T0" fmla="*/ 5 w 24"/>
                <a:gd name="T1" fmla="*/ 0 h 14"/>
                <a:gd name="T2" fmla="*/ 0 w 24"/>
                <a:gd name="T3" fmla="*/ 5 h 14"/>
                <a:gd name="T4" fmla="*/ 5 w 24"/>
                <a:gd name="T5" fmla="*/ 5 h 14"/>
                <a:gd name="T6" fmla="*/ 24 w 24"/>
                <a:gd name="T7" fmla="*/ 14 h 14"/>
                <a:gd name="T8" fmla="*/ 24 w 24"/>
                <a:gd name="T9" fmla="*/ 10 h 14"/>
                <a:gd name="T10" fmla="*/ 24 w 24"/>
                <a:gd name="T11" fmla="*/ 10 h 14"/>
                <a:gd name="T12" fmla="*/ 5 w 24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4">
                  <a:moveTo>
                    <a:pt x="5" y="0"/>
                  </a:moveTo>
                  <a:lnTo>
                    <a:pt x="0" y="5"/>
                  </a:lnTo>
                  <a:lnTo>
                    <a:pt x="5" y="5"/>
                  </a:lnTo>
                  <a:lnTo>
                    <a:pt x="24" y="14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44" name="Freeform 112"/>
            <p:cNvSpPr>
              <a:spLocks/>
            </p:cNvSpPr>
            <p:nvPr/>
          </p:nvSpPr>
          <p:spPr bwMode="auto">
            <a:xfrm>
              <a:off x="2266" y="1455"/>
              <a:ext cx="24" cy="14"/>
            </a:xfrm>
            <a:custGeom>
              <a:avLst/>
              <a:gdLst>
                <a:gd name="T0" fmla="*/ 0 w 24"/>
                <a:gd name="T1" fmla="*/ 0 h 14"/>
                <a:gd name="T2" fmla="*/ 0 w 24"/>
                <a:gd name="T3" fmla="*/ 4 h 14"/>
                <a:gd name="T4" fmla="*/ 0 w 24"/>
                <a:gd name="T5" fmla="*/ 4 h 14"/>
                <a:gd name="T6" fmla="*/ 19 w 24"/>
                <a:gd name="T7" fmla="*/ 14 h 14"/>
                <a:gd name="T8" fmla="*/ 24 w 24"/>
                <a:gd name="T9" fmla="*/ 9 h 14"/>
                <a:gd name="T10" fmla="*/ 19 w 24"/>
                <a:gd name="T11" fmla="*/ 9 h 14"/>
                <a:gd name="T12" fmla="*/ 0 w 24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4">
                  <a:moveTo>
                    <a:pt x="0" y="0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19" y="14"/>
                  </a:lnTo>
                  <a:lnTo>
                    <a:pt x="24" y="9"/>
                  </a:lnTo>
                  <a:lnTo>
                    <a:pt x="19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45" name="Freeform 113"/>
            <p:cNvSpPr>
              <a:spLocks/>
            </p:cNvSpPr>
            <p:nvPr/>
          </p:nvSpPr>
          <p:spPr bwMode="auto">
            <a:xfrm>
              <a:off x="2300" y="1464"/>
              <a:ext cx="19" cy="15"/>
            </a:xfrm>
            <a:custGeom>
              <a:avLst/>
              <a:gdLst>
                <a:gd name="T0" fmla="*/ 0 w 19"/>
                <a:gd name="T1" fmla="*/ 0 h 15"/>
                <a:gd name="T2" fmla="*/ 0 w 19"/>
                <a:gd name="T3" fmla="*/ 5 h 15"/>
                <a:gd name="T4" fmla="*/ 0 w 19"/>
                <a:gd name="T5" fmla="*/ 5 h 15"/>
                <a:gd name="T6" fmla="*/ 19 w 19"/>
                <a:gd name="T7" fmla="*/ 15 h 15"/>
                <a:gd name="T8" fmla="*/ 19 w 19"/>
                <a:gd name="T9" fmla="*/ 10 h 15"/>
                <a:gd name="T10" fmla="*/ 19 w 19"/>
                <a:gd name="T11" fmla="*/ 10 h 15"/>
                <a:gd name="T12" fmla="*/ 0 w 19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5">
                  <a:moveTo>
                    <a:pt x="0" y="0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19" y="15"/>
                  </a:lnTo>
                  <a:lnTo>
                    <a:pt x="19" y="10"/>
                  </a:lnTo>
                  <a:lnTo>
                    <a:pt x="19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46" name="Freeform 114"/>
            <p:cNvSpPr>
              <a:spLocks/>
            </p:cNvSpPr>
            <p:nvPr/>
          </p:nvSpPr>
          <p:spPr bwMode="auto">
            <a:xfrm>
              <a:off x="2328" y="1474"/>
              <a:ext cx="24" cy="14"/>
            </a:xfrm>
            <a:custGeom>
              <a:avLst/>
              <a:gdLst>
                <a:gd name="T0" fmla="*/ 5 w 24"/>
                <a:gd name="T1" fmla="*/ 0 h 14"/>
                <a:gd name="T2" fmla="*/ 0 w 24"/>
                <a:gd name="T3" fmla="*/ 5 h 14"/>
                <a:gd name="T4" fmla="*/ 5 w 24"/>
                <a:gd name="T5" fmla="*/ 5 h 14"/>
                <a:gd name="T6" fmla="*/ 24 w 24"/>
                <a:gd name="T7" fmla="*/ 14 h 14"/>
                <a:gd name="T8" fmla="*/ 24 w 24"/>
                <a:gd name="T9" fmla="*/ 9 h 14"/>
                <a:gd name="T10" fmla="*/ 24 w 24"/>
                <a:gd name="T11" fmla="*/ 9 h 14"/>
                <a:gd name="T12" fmla="*/ 5 w 24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4">
                  <a:moveTo>
                    <a:pt x="5" y="0"/>
                  </a:moveTo>
                  <a:lnTo>
                    <a:pt x="0" y="5"/>
                  </a:lnTo>
                  <a:lnTo>
                    <a:pt x="5" y="5"/>
                  </a:lnTo>
                  <a:lnTo>
                    <a:pt x="24" y="14"/>
                  </a:lnTo>
                  <a:lnTo>
                    <a:pt x="24" y="9"/>
                  </a:lnTo>
                  <a:lnTo>
                    <a:pt x="24" y="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47" name="Freeform 115"/>
            <p:cNvSpPr>
              <a:spLocks/>
            </p:cNvSpPr>
            <p:nvPr/>
          </p:nvSpPr>
          <p:spPr bwMode="auto">
            <a:xfrm>
              <a:off x="2362" y="1483"/>
              <a:ext cx="24" cy="15"/>
            </a:xfrm>
            <a:custGeom>
              <a:avLst/>
              <a:gdLst>
                <a:gd name="T0" fmla="*/ 5 w 24"/>
                <a:gd name="T1" fmla="*/ 0 h 15"/>
                <a:gd name="T2" fmla="*/ 0 w 24"/>
                <a:gd name="T3" fmla="*/ 5 h 15"/>
                <a:gd name="T4" fmla="*/ 5 w 24"/>
                <a:gd name="T5" fmla="*/ 5 h 15"/>
                <a:gd name="T6" fmla="*/ 19 w 24"/>
                <a:gd name="T7" fmla="*/ 15 h 15"/>
                <a:gd name="T8" fmla="*/ 24 w 24"/>
                <a:gd name="T9" fmla="*/ 10 h 15"/>
                <a:gd name="T10" fmla="*/ 19 w 24"/>
                <a:gd name="T11" fmla="*/ 10 h 15"/>
                <a:gd name="T12" fmla="*/ 5 w 24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5">
                  <a:moveTo>
                    <a:pt x="5" y="0"/>
                  </a:moveTo>
                  <a:lnTo>
                    <a:pt x="0" y="5"/>
                  </a:lnTo>
                  <a:lnTo>
                    <a:pt x="5" y="5"/>
                  </a:lnTo>
                  <a:lnTo>
                    <a:pt x="19" y="15"/>
                  </a:lnTo>
                  <a:lnTo>
                    <a:pt x="24" y="10"/>
                  </a:lnTo>
                  <a:lnTo>
                    <a:pt x="19" y="1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48" name="Freeform 116"/>
            <p:cNvSpPr>
              <a:spLocks/>
            </p:cNvSpPr>
            <p:nvPr/>
          </p:nvSpPr>
          <p:spPr bwMode="auto">
            <a:xfrm>
              <a:off x="2396" y="1493"/>
              <a:ext cx="24" cy="14"/>
            </a:xfrm>
            <a:custGeom>
              <a:avLst/>
              <a:gdLst>
                <a:gd name="T0" fmla="*/ 0 w 24"/>
                <a:gd name="T1" fmla="*/ 0 h 14"/>
                <a:gd name="T2" fmla="*/ 0 w 24"/>
                <a:gd name="T3" fmla="*/ 5 h 14"/>
                <a:gd name="T4" fmla="*/ 0 w 24"/>
                <a:gd name="T5" fmla="*/ 5 h 14"/>
                <a:gd name="T6" fmla="*/ 19 w 24"/>
                <a:gd name="T7" fmla="*/ 14 h 14"/>
                <a:gd name="T8" fmla="*/ 24 w 24"/>
                <a:gd name="T9" fmla="*/ 10 h 14"/>
                <a:gd name="T10" fmla="*/ 19 w 24"/>
                <a:gd name="T11" fmla="*/ 10 h 14"/>
                <a:gd name="T12" fmla="*/ 0 w 24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4">
                  <a:moveTo>
                    <a:pt x="0" y="0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19" y="14"/>
                  </a:lnTo>
                  <a:lnTo>
                    <a:pt x="24" y="10"/>
                  </a:lnTo>
                  <a:lnTo>
                    <a:pt x="19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49" name="Freeform 117"/>
            <p:cNvSpPr>
              <a:spLocks/>
            </p:cNvSpPr>
            <p:nvPr/>
          </p:nvSpPr>
          <p:spPr bwMode="auto">
            <a:xfrm>
              <a:off x="2424" y="1503"/>
              <a:ext cx="24" cy="14"/>
            </a:xfrm>
            <a:custGeom>
              <a:avLst/>
              <a:gdLst>
                <a:gd name="T0" fmla="*/ 5 w 24"/>
                <a:gd name="T1" fmla="*/ 0 h 14"/>
                <a:gd name="T2" fmla="*/ 0 w 24"/>
                <a:gd name="T3" fmla="*/ 4 h 14"/>
                <a:gd name="T4" fmla="*/ 5 w 24"/>
                <a:gd name="T5" fmla="*/ 4 h 14"/>
                <a:gd name="T6" fmla="*/ 24 w 24"/>
                <a:gd name="T7" fmla="*/ 14 h 14"/>
                <a:gd name="T8" fmla="*/ 24 w 24"/>
                <a:gd name="T9" fmla="*/ 9 h 14"/>
                <a:gd name="T10" fmla="*/ 24 w 24"/>
                <a:gd name="T11" fmla="*/ 9 h 14"/>
                <a:gd name="T12" fmla="*/ 5 w 24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4">
                  <a:moveTo>
                    <a:pt x="5" y="0"/>
                  </a:moveTo>
                  <a:lnTo>
                    <a:pt x="0" y="4"/>
                  </a:lnTo>
                  <a:lnTo>
                    <a:pt x="5" y="4"/>
                  </a:lnTo>
                  <a:lnTo>
                    <a:pt x="24" y="14"/>
                  </a:lnTo>
                  <a:lnTo>
                    <a:pt x="24" y="9"/>
                  </a:lnTo>
                  <a:lnTo>
                    <a:pt x="24" y="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50" name="Freeform 118"/>
            <p:cNvSpPr>
              <a:spLocks/>
            </p:cNvSpPr>
            <p:nvPr/>
          </p:nvSpPr>
          <p:spPr bwMode="auto">
            <a:xfrm>
              <a:off x="2458" y="1512"/>
              <a:ext cx="24" cy="15"/>
            </a:xfrm>
            <a:custGeom>
              <a:avLst/>
              <a:gdLst>
                <a:gd name="T0" fmla="*/ 5 w 24"/>
                <a:gd name="T1" fmla="*/ 0 h 15"/>
                <a:gd name="T2" fmla="*/ 0 w 24"/>
                <a:gd name="T3" fmla="*/ 5 h 15"/>
                <a:gd name="T4" fmla="*/ 5 w 24"/>
                <a:gd name="T5" fmla="*/ 5 h 15"/>
                <a:gd name="T6" fmla="*/ 24 w 24"/>
                <a:gd name="T7" fmla="*/ 15 h 15"/>
                <a:gd name="T8" fmla="*/ 24 w 24"/>
                <a:gd name="T9" fmla="*/ 10 h 15"/>
                <a:gd name="T10" fmla="*/ 24 w 24"/>
                <a:gd name="T11" fmla="*/ 10 h 15"/>
                <a:gd name="T12" fmla="*/ 5 w 24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5">
                  <a:moveTo>
                    <a:pt x="5" y="0"/>
                  </a:moveTo>
                  <a:lnTo>
                    <a:pt x="0" y="5"/>
                  </a:lnTo>
                  <a:lnTo>
                    <a:pt x="5" y="5"/>
                  </a:lnTo>
                  <a:lnTo>
                    <a:pt x="24" y="15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51" name="Freeform 119"/>
            <p:cNvSpPr>
              <a:spLocks/>
            </p:cNvSpPr>
            <p:nvPr/>
          </p:nvSpPr>
          <p:spPr bwMode="auto">
            <a:xfrm>
              <a:off x="2492" y="1522"/>
              <a:ext cx="24" cy="9"/>
            </a:xfrm>
            <a:custGeom>
              <a:avLst/>
              <a:gdLst>
                <a:gd name="T0" fmla="*/ 0 w 24"/>
                <a:gd name="T1" fmla="*/ 0 h 9"/>
                <a:gd name="T2" fmla="*/ 0 w 24"/>
                <a:gd name="T3" fmla="*/ 5 h 9"/>
                <a:gd name="T4" fmla="*/ 0 w 24"/>
                <a:gd name="T5" fmla="*/ 5 h 9"/>
                <a:gd name="T6" fmla="*/ 19 w 24"/>
                <a:gd name="T7" fmla="*/ 9 h 9"/>
                <a:gd name="T8" fmla="*/ 24 w 24"/>
                <a:gd name="T9" fmla="*/ 9 h 9"/>
                <a:gd name="T10" fmla="*/ 19 w 24"/>
                <a:gd name="T11" fmla="*/ 5 h 9"/>
                <a:gd name="T12" fmla="*/ 0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0" y="0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19" y="9"/>
                  </a:lnTo>
                  <a:lnTo>
                    <a:pt x="24" y="9"/>
                  </a:lnTo>
                  <a:lnTo>
                    <a:pt x="1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52" name="Freeform 120"/>
            <p:cNvSpPr>
              <a:spLocks/>
            </p:cNvSpPr>
            <p:nvPr/>
          </p:nvSpPr>
          <p:spPr bwMode="auto">
            <a:xfrm>
              <a:off x="2525" y="1531"/>
              <a:ext cx="19" cy="10"/>
            </a:xfrm>
            <a:custGeom>
              <a:avLst/>
              <a:gdLst>
                <a:gd name="T0" fmla="*/ 0 w 19"/>
                <a:gd name="T1" fmla="*/ 0 h 10"/>
                <a:gd name="T2" fmla="*/ 0 w 19"/>
                <a:gd name="T3" fmla="*/ 5 h 10"/>
                <a:gd name="T4" fmla="*/ 0 w 19"/>
                <a:gd name="T5" fmla="*/ 5 h 10"/>
                <a:gd name="T6" fmla="*/ 19 w 19"/>
                <a:gd name="T7" fmla="*/ 10 h 10"/>
                <a:gd name="T8" fmla="*/ 19 w 19"/>
                <a:gd name="T9" fmla="*/ 10 h 10"/>
                <a:gd name="T10" fmla="*/ 19 w 19"/>
                <a:gd name="T11" fmla="*/ 5 h 10"/>
                <a:gd name="T12" fmla="*/ 0 w 19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0">
                  <a:moveTo>
                    <a:pt x="0" y="0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19" y="10"/>
                  </a:lnTo>
                  <a:lnTo>
                    <a:pt x="19" y="10"/>
                  </a:lnTo>
                  <a:lnTo>
                    <a:pt x="1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53" name="Freeform 121"/>
            <p:cNvSpPr>
              <a:spLocks/>
            </p:cNvSpPr>
            <p:nvPr/>
          </p:nvSpPr>
          <p:spPr bwMode="auto">
            <a:xfrm>
              <a:off x="2554" y="1541"/>
              <a:ext cx="24" cy="10"/>
            </a:xfrm>
            <a:custGeom>
              <a:avLst/>
              <a:gdLst>
                <a:gd name="T0" fmla="*/ 5 w 24"/>
                <a:gd name="T1" fmla="*/ 0 h 10"/>
                <a:gd name="T2" fmla="*/ 0 w 24"/>
                <a:gd name="T3" fmla="*/ 5 h 10"/>
                <a:gd name="T4" fmla="*/ 5 w 24"/>
                <a:gd name="T5" fmla="*/ 5 h 10"/>
                <a:gd name="T6" fmla="*/ 24 w 24"/>
                <a:gd name="T7" fmla="*/ 10 h 10"/>
                <a:gd name="T8" fmla="*/ 24 w 24"/>
                <a:gd name="T9" fmla="*/ 10 h 10"/>
                <a:gd name="T10" fmla="*/ 24 w 24"/>
                <a:gd name="T11" fmla="*/ 5 h 10"/>
                <a:gd name="T12" fmla="*/ 5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5" y="0"/>
                  </a:moveTo>
                  <a:lnTo>
                    <a:pt x="0" y="5"/>
                  </a:lnTo>
                  <a:lnTo>
                    <a:pt x="5" y="5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4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54" name="Freeform 122"/>
            <p:cNvSpPr>
              <a:spLocks/>
            </p:cNvSpPr>
            <p:nvPr/>
          </p:nvSpPr>
          <p:spPr bwMode="auto">
            <a:xfrm>
              <a:off x="2588" y="1551"/>
              <a:ext cx="24" cy="9"/>
            </a:xfrm>
            <a:custGeom>
              <a:avLst/>
              <a:gdLst>
                <a:gd name="T0" fmla="*/ 4 w 24"/>
                <a:gd name="T1" fmla="*/ 0 h 9"/>
                <a:gd name="T2" fmla="*/ 0 w 24"/>
                <a:gd name="T3" fmla="*/ 4 h 9"/>
                <a:gd name="T4" fmla="*/ 4 w 24"/>
                <a:gd name="T5" fmla="*/ 4 h 9"/>
                <a:gd name="T6" fmla="*/ 19 w 24"/>
                <a:gd name="T7" fmla="*/ 9 h 9"/>
                <a:gd name="T8" fmla="*/ 24 w 24"/>
                <a:gd name="T9" fmla="*/ 9 h 9"/>
                <a:gd name="T10" fmla="*/ 19 w 24"/>
                <a:gd name="T11" fmla="*/ 4 h 9"/>
                <a:gd name="T12" fmla="*/ 4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4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19" y="9"/>
                  </a:lnTo>
                  <a:lnTo>
                    <a:pt x="24" y="9"/>
                  </a:lnTo>
                  <a:lnTo>
                    <a:pt x="19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55" name="Freeform 123"/>
            <p:cNvSpPr>
              <a:spLocks/>
            </p:cNvSpPr>
            <p:nvPr/>
          </p:nvSpPr>
          <p:spPr bwMode="auto">
            <a:xfrm>
              <a:off x="2621" y="1560"/>
              <a:ext cx="24" cy="10"/>
            </a:xfrm>
            <a:custGeom>
              <a:avLst/>
              <a:gdLst>
                <a:gd name="T0" fmla="*/ 0 w 24"/>
                <a:gd name="T1" fmla="*/ 0 h 10"/>
                <a:gd name="T2" fmla="*/ 0 w 24"/>
                <a:gd name="T3" fmla="*/ 5 h 10"/>
                <a:gd name="T4" fmla="*/ 0 w 24"/>
                <a:gd name="T5" fmla="*/ 5 h 10"/>
                <a:gd name="T6" fmla="*/ 19 w 24"/>
                <a:gd name="T7" fmla="*/ 10 h 10"/>
                <a:gd name="T8" fmla="*/ 24 w 24"/>
                <a:gd name="T9" fmla="*/ 10 h 10"/>
                <a:gd name="T10" fmla="*/ 19 w 24"/>
                <a:gd name="T11" fmla="*/ 5 h 10"/>
                <a:gd name="T12" fmla="*/ 0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0" y="0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19" y="10"/>
                  </a:lnTo>
                  <a:lnTo>
                    <a:pt x="24" y="10"/>
                  </a:lnTo>
                  <a:lnTo>
                    <a:pt x="1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56" name="Freeform 124"/>
            <p:cNvSpPr>
              <a:spLocks/>
            </p:cNvSpPr>
            <p:nvPr/>
          </p:nvSpPr>
          <p:spPr bwMode="auto">
            <a:xfrm>
              <a:off x="2650" y="1570"/>
              <a:ext cx="24" cy="9"/>
            </a:xfrm>
            <a:custGeom>
              <a:avLst/>
              <a:gdLst>
                <a:gd name="T0" fmla="*/ 5 w 24"/>
                <a:gd name="T1" fmla="*/ 0 h 9"/>
                <a:gd name="T2" fmla="*/ 0 w 24"/>
                <a:gd name="T3" fmla="*/ 5 h 9"/>
                <a:gd name="T4" fmla="*/ 5 w 24"/>
                <a:gd name="T5" fmla="*/ 5 h 9"/>
                <a:gd name="T6" fmla="*/ 24 w 24"/>
                <a:gd name="T7" fmla="*/ 9 h 9"/>
                <a:gd name="T8" fmla="*/ 24 w 24"/>
                <a:gd name="T9" fmla="*/ 9 h 9"/>
                <a:gd name="T10" fmla="*/ 24 w 24"/>
                <a:gd name="T11" fmla="*/ 5 h 9"/>
                <a:gd name="T12" fmla="*/ 5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5" y="0"/>
                  </a:moveTo>
                  <a:lnTo>
                    <a:pt x="0" y="5"/>
                  </a:lnTo>
                  <a:lnTo>
                    <a:pt x="5" y="5"/>
                  </a:lnTo>
                  <a:lnTo>
                    <a:pt x="24" y="9"/>
                  </a:lnTo>
                  <a:lnTo>
                    <a:pt x="24" y="9"/>
                  </a:lnTo>
                  <a:lnTo>
                    <a:pt x="24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57" name="Freeform 125"/>
            <p:cNvSpPr>
              <a:spLocks/>
            </p:cNvSpPr>
            <p:nvPr/>
          </p:nvSpPr>
          <p:spPr bwMode="auto">
            <a:xfrm>
              <a:off x="2684" y="1579"/>
              <a:ext cx="24" cy="10"/>
            </a:xfrm>
            <a:custGeom>
              <a:avLst/>
              <a:gdLst>
                <a:gd name="T0" fmla="*/ 4 w 24"/>
                <a:gd name="T1" fmla="*/ 0 h 10"/>
                <a:gd name="T2" fmla="*/ 0 w 24"/>
                <a:gd name="T3" fmla="*/ 5 h 10"/>
                <a:gd name="T4" fmla="*/ 4 w 24"/>
                <a:gd name="T5" fmla="*/ 5 h 10"/>
                <a:gd name="T6" fmla="*/ 24 w 24"/>
                <a:gd name="T7" fmla="*/ 10 h 10"/>
                <a:gd name="T8" fmla="*/ 24 w 24"/>
                <a:gd name="T9" fmla="*/ 10 h 10"/>
                <a:gd name="T10" fmla="*/ 24 w 24"/>
                <a:gd name="T11" fmla="*/ 5 h 10"/>
                <a:gd name="T12" fmla="*/ 4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4" y="0"/>
                  </a:moveTo>
                  <a:lnTo>
                    <a:pt x="0" y="5"/>
                  </a:lnTo>
                  <a:lnTo>
                    <a:pt x="4" y="5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4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58" name="Freeform 126"/>
            <p:cNvSpPr>
              <a:spLocks/>
            </p:cNvSpPr>
            <p:nvPr/>
          </p:nvSpPr>
          <p:spPr bwMode="auto">
            <a:xfrm>
              <a:off x="2717" y="1589"/>
              <a:ext cx="24" cy="10"/>
            </a:xfrm>
            <a:custGeom>
              <a:avLst/>
              <a:gdLst>
                <a:gd name="T0" fmla="*/ 0 w 24"/>
                <a:gd name="T1" fmla="*/ 0 h 10"/>
                <a:gd name="T2" fmla="*/ 0 w 24"/>
                <a:gd name="T3" fmla="*/ 5 h 10"/>
                <a:gd name="T4" fmla="*/ 0 w 24"/>
                <a:gd name="T5" fmla="*/ 5 h 10"/>
                <a:gd name="T6" fmla="*/ 20 w 24"/>
                <a:gd name="T7" fmla="*/ 10 h 10"/>
                <a:gd name="T8" fmla="*/ 24 w 24"/>
                <a:gd name="T9" fmla="*/ 10 h 10"/>
                <a:gd name="T10" fmla="*/ 20 w 24"/>
                <a:gd name="T11" fmla="*/ 5 h 10"/>
                <a:gd name="T12" fmla="*/ 0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0" y="0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20" y="10"/>
                  </a:lnTo>
                  <a:lnTo>
                    <a:pt x="24" y="10"/>
                  </a:lnTo>
                  <a:lnTo>
                    <a:pt x="2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59" name="Freeform 127"/>
            <p:cNvSpPr>
              <a:spLocks/>
            </p:cNvSpPr>
            <p:nvPr/>
          </p:nvSpPr>
          <p:spPr bwMode="auto">
            <a:xfrm>
              <a:off x="2751" y="1599"/>
              <a:ext cx="20" cy="9"/>
            </a:xfrm>
            <a:custGeom>
              <a:avLst/>
              <a:gdLst>
                <a:gd name="T0" fmla="*/ 0 w 19"/>
                <a:gd name="T1" fmla="*/ 0 h 9"/>
                <a:gd name="T2" fmla="*/ 0 w 19"/>
                <a:gd name="T3" fmla="*/ 4 h 9"/>
                <a:gd name="T4" fmla="*/ 0 w 19"/>
                <a:gd name="T5" fmla="*/ 4 h 9"/>
                <a:gd name="T6" fmla="*/ 19 w 19"/>
                <a:gd name="T7" fmla="*/ 9 h 9"/>
                <a:gd name="T8" fmla="*/ 19 w 19"/>
                <a:gd name="T9" fmla="*/ 9 h 9"/>
                <a:gd name="T10" fmla="*/ 19 w 19"/>
                <a:gd name="T11" fmla="*/ 4 h 9"/>
                <a:gd name="T12" fmla="*/ 0 w 19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9">
                  <a:moveTo>
                    <a:pt x="0" y="0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19" y="9"/>
                  </a:lnTo>
                  <a:lnTo>
                    <a:pt x="19" y="9"/>
                  </a:lnTo>
                  <a:lnTo>
                    <a:pt x="19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60" name="Freeform 128"/>
            <p:cNvSpPr>
              <a:spLocks/>
            </p:cNvSpPr>
            <p:nvPr/>
          </p:nvSpPr>
          <p:spPr bwMode="auto">
            <a:xfrm>
              <a:off x="2780" y="1608"/>
              <a:ext cx="24" cy="10"/>
            </a:xfrm>
            <a:custGeom>
              <a:avLst/>
              <a:gdLst>
                <a:gd name="T0" fmla="*/ 5 w 24"/>
                <a:gd name="T1" fmla="*/ 0 h 10"/>
                <a:gd name="T2" fmla="*/ 0 w 24"/>
                <a:gd name="T3" fmla="*/ 5 h 10"/>
                <a:gd name="T4" fmla="*/ 5 w 24"/>
                <a:gd name="T5" fmla="*/ 5 h 10"/>
                <a:gd name="T6" fmla="*/ 24 w 24"/>
                <a:gd name="T7" fmla="*/ 10 h 10"/>
                <a:gd name="T8" fmla="*/ 24 w 24"/>
                <a:gd name="T9" fmla="*/ 10 h 10"/>
                <a:gd name="T10" fmla="*/ 24 w 24"/>
                <a:gd name="T11" fmla="*/ 5 h 10"/>
                <a:gd name="T12" fmla="*/ 5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5" y="0"/>
                  </a:moveTo>
                  <a:lnTo>
                    <a:pt x="0" y="5"/>
                  </a:lnTo>
                  <a:lnTo>
                    <a:pt x="5" y="5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4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61" name="Freeform 129"/>
            <p:cNvSpPr>
              <a:spLocks/>
            </p:cNvSpPr>
            <p:nvPr/>
          </p:nvSpPr>
          <p:spPr bwMode="auto">
            <a:xfrm>
              <a:off x="2813" y="1618"/>
              <a:ext cx="24" cy="9"/>
            </a:xfrm>
            <a:custGeom>
              <a:avLst/>
              <a:gdLst>
                <a:gd name="T0" fmla="*/ 5 w 24"/>
                <a:gd name="T1" fmla="*/ 0 h 9"/>
                <a:gd name="T2" fmla="*/ 0 w 24"/>
                <a:gd name="T3" fmla="*/ 5 h 9"/>
                <a:gd name="T4" fmla="*/ 5 w 24"/>
                <a:gd name="T5" fmla="*/ 5 h 9"/>
                <a:gd name="T6" fmla="*/ 20 w 24"/>
                <a:gd name="T7" fmla="*/ 9 h 9"/>
                <a:gd name="T8" fmla="*/ 24 w 24"/>
                <a:gd name="T9" fmla="*/ 9 h 9"/>
                <a:gd name="T10" fmla="*/ 20 w 24"/>
                <a:gd name="T11" fmla="*/ 5 h 9"/>
                <a:gd name="T12" fmla="*/ 5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5" y="0"/>
                  </a:moveTo>
                  <a:lnTo>
                    <a:pt x="0" y="5"/>
                  </a:lnTo>
                  <a:lnTo>
                    <a:pt x="5" y="5"/>
                  </a:lnTo>
                  <a:lnTo>
                    <a:pt x="20" y="9"/>
                  </a:lnTo>
                  <a:lnTo>
                    <a:pt x="24" y="9"/>
                  </a:lnTo>
                  <a:lnTo>
                    <a:pt x="20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62" name="Freeform 130"/>
            <p:cNvSpPr>
              <a:spLocks/>
            </p:cNvSpPr>
            <p:nvPr/>
          </p:nvSpPr>
          <p:spPr bwMode="auto">
            <a:xfrm>
              <a:off x="2847" y="1627"/>
              <a:ext cx="24" cy="10"/>
            </a:xfrm>
            <a:custGeom>
              <a:avLst/>
              <a:gdLst>
                <a:gd name="T0" fmla="*/ 0 w 24"/>
                <a:gd name="T1" fmla="*/ 0 h 10"/>
                <a:gd name="T2" fmla="*/ 0 w 24"/>
                <a:gd name="T3" fmla="*/ 5 h 10"/>
                <a:gd name="T4" fmla="*/ 0 w 24"/>
                <a:gd name="T5" fmla="*/ 5 h 10"/>
                <a:gd name="T6" fmla="*/ 19 w 24"/>
                <a:gd name="T7" fmla="*/ 10 h 10"/>
                <a:gd name="T8" fmla="*/ 24 w 24"/>
                <a:gd name="T9" fmla="*/ 10 h 10"/>
                <a:gd name="T10" fmla="*/ 19 w 24"/>
                <a:gd name="T11" fmla="*/ 5 h 10"/>
                <a:gd name="T12" fmla="*/ 0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0" y="0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19" y="10"/>
                  </a:lnTo>
                  <a:lnTo>
                    <a:pt x="24" y="10"/>
                  </a:lnTo>
                  <a:lnTo>
                    <a:pt x="1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63" name="Freeform 131"/>
            <p:cNvSpPr>
              <a:spLocks/>
            </p:cNvSpPr>
            <p:nvPr/>
          </p:nvSpPr>
          <p:spPr bwMode="auto">
            <a:xfrm>
              <a:off x="2876" y="1637"/>
              <a:ext cx="24" cy="10"/>
            </a:xfrm>
            <a:custGeom>
              <a:avLst/>
              <a:gdLst>
                <a:gd name="T0" fmla="*/ 5 w 24"/>
                <a:gd name="T1" fmla="*/ 0 h 10"/>
                <a:gd name="T2" fmla="*/ 0 w 24"/>
                <a:gd name="T3" fmla="*/ 5 h 10"/>
                <a:gd name="T4" fmla="*/ 5 w 24"/>
                <a:gd name="T5" fmla="*/ 5 h 10"/>
                <a:gd name="T6" fmla="*/ 24 w 24"/>
                <a:gd name="T7" fmla="*/ 10 h 10"/>
                <a:gd name="T8" fmla="*/ 24 w 24"/>
                <a:gd name="T9" fmla="*/ 10 h 10"/>
                <a:gd name="T10" fmla="*/ 24 w 24"/>
                <a:gd name="T11" fmla="*/ 5 h 10"/>
                <a:gd name="T12" fmla="*/ 5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5" y="0"/>
                  </a:moveTo>
                  <a:lnTo>
                    <a:pt x="0" y="5"/>
                  </a:lnTo>
                  <a:lnTo>
                    <a:pt x="5" y="5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4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64" name="Freeform 132"/>
            <p:cNvSpPr>
              <a:spLocks/>
            </p:cNvSpPr>
            <p:nvPr/>
          </p:nvSpPr>
          <p:spPr bwMode="auto">
            <a:xfrm>
              <a:off x="2909" y="1647"/>
              <a:ext cx="24" cy="9"/>
            </a:xfrm>
            <a:custGeom>
              <a:avLst/>
              <a:gdLst>
                <a:gd name="T0" fmla="*/ 5 w 24"/>
                <a:gd name="T1" fmla="*/ 0 h 9"/>
                <a:gd name="T2" fmla="*/ 0 w 24"/>
                <a:gd name="T3" fmla="*/ 4 h 9"/>
                <a:gd name="T4" fmla="*/ 5 w 24"/>
                <a:gd name="T5" fmla="*/ 4 h 9"/>
                <a:gd name="T6" fmla="*/ 24 w 24"/>
                <a:gd name="T7" fmla="*/ 9 h 9"/>
                <a:gd name="T8" fmla="*/ 24 w 24"/>
                <a:gd name="T9" fmla="*/ 9 h 9"/>
                <a:gd name="T10" fmla="*/ 24 w 24"/>
                <a:gd name="T11" fmla="*/ 4 h 9"/>
                <a:gd name="T12" fmla="*/ 5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5" y="0"/>
                  </a:moveTo>
                  <a:lnTo>
                    <a:pt x="0" y="4"/>
                  </a:lnTo>
                  <a:lnTo>
                    <a:pt x="5" y="4"/>
                  </a:lnTo>
                  <a:lnTo>
                    <a:pt x="24" y="9"/>
                  </a:lnTo>
                  <a:lnTo>
                    <a:pt x="24" y="9"/>
                  </a:lnTo>
                  <a:lnTo>
                    <a:pt x="24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65" name="Freeform 133"/>
            <p:cNvSpPr>
              <a:spLocks/>
            </p:cNvSpPr>
            <p:nvPr/>
          </p:nvSpPr>
          <p:spPr bwMode="auto">
            <a:xfrm>
              <a:off x="2943" y="1656"/>
              <a:ext cx="24" cy="10"/>
            </a:xfrm>
            <a:custGeom>
              <a:avLst/>
              <a:gdLst>
                <a:gd name="T0" fmla="*/ 0 w 24"/>
                <a:gd name="T1" fmla="*/ 0 h 10"/>
                <a:gd name="T2" fmla="*/ 0 w 24"/>
                <a:gd name="T3" fmla="*/ 5 h 10"/>
                <a:gd name="T4" fmla="*/ 0 w 24"/>
                <a:gd name="T5" fmla="*/ 5 h 10"/>
                <a:gd name="T6" fmla="*/ 19 w 24"/>
                <a:gd name="T7" fmla="*/ 10 h 10"/>
                <a:gd name="T8" fmla="*/ 24 w 24"/>
                <a:gd name="T9" fmla="*/ 10 h 10"/>
                <a:gd name="T10" fmla="*/ 19 w 24"/>
                <a:gd name="T11" fmla="*/ 5 h 10"/>
                <a:gd name="T12" fmla="*/ 0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0" y="0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19" y="10"/>
                  </a:lnTo>
                  <a:lnTo>
                    <a:pt x="24" y="10"/>
                  </a:lnTo>
                  <a:lnTo>
                    <a:pt x="1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66" name="Freeform 134"/>
            <p:cNvSpPr>
              <a:spLocks/>
            </p:cNvSpPr>
            <p:nvPr/>
          </p:nvSpPr>
          <p:spPr bwMode="auto">
            <a:xfrm>
              <a:off x="2977" y="1666"/>
              <a:ext cx="20" cy="9"/>
            </a:xfrm>
            <a:custGeom>
              <a:avLst/>
              <a:gdLst>
                <a:gd name="T0" fmla="*/ 0 w 19"/>
                <a:gd name="T1" fmla="*/ 0 h 9"/>
                <a:gd name="T2" fmla="*/ 0 w 19"/>
                <a:gd name="T3" fmla="*/ 5 h 9"/>
                <a:gd name="T4" fmla="*/ 0 w 19"/>
                <a:gd name="T5" fmla="*/ 5 h 9"/>
                <a:gd name="T6" fmla="*/ 19 w 19"/>
                <a:gd name="T7" fmla="*/ 9 h 9"/>
                <a:gd name="T8" fmla="*/ 19 w 19"/>
                <a:gd name="T9" fmla="*/ 9 h 9"/>
                <a:gd name="T10" fmla="*/ 19 w 19"/>
                <a:gd name="T11" fmla="*/ 5 h 9"/>
                <a:gd name="T12" fmla="*/ 0 w 19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9">
                  <a:moveTo>
                    <a:pt x="0" y="0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19" y="9"/>
                  </a:lnTo>
                  <a:lnTo>
                    <a:pt x="19" y="9"/>
                  </a:lnTo>
                  <a:lnTo>
                    <a:pt x="1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67" name="Freeform 135"/>
            <p:cNvSpPr>
              <a:spLocks/>
            </p:cNvSpPr>
            <p:nvPr/>
          </p:nvSpPr>
          <p:spPr bwMode="auto">
            <a:xfrm>
              <a:off x="3005" y="1675"/>
              <a:ext cx="24" cy="10"/>
            </a:xfrm>
            <a:custGeom>
              <a:avLst/>
              <a:gdLst>
                <a:gd name="T0" fmla="*/ 5 w 24"/>
                <a:gd name="T1" fmla="*/ 0 h 10"/>
                <a:gd name="T2" fmla="*/ 0 w 24"/>
                <a:gd name="T3" fmla="*/ 5 h 10"/>
                <a:gd name="T4" fmla="*/ 5 w 24"/>
                <a:gd name="T5" fmla="*/ 5 h 10"/>
                <a:gd name="T6" fmla="*/ 24 w 24"/>
                <a:gd name="T7" fmla="*/ 10 h 10"/>
                <a:gd name="T8" fmla="*/ 24 w 24"/>
                <a:gd name="T9" fmla="*/ 10 h 10"/>
                <a:gd name="T10" fmla="*/ 24 w 24"/>
                <a:gd name="T11" fmla="*/ 5 h 10"/>
                <a:gd name="T12" fmla="*/ 5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5" y="0"/>
                  </a:moveTo>
                  <a:lnTo>
                    <a:pt x="0" y="5"/>
                  </a:lnTo>
                  <a:lnTo>
                    <a:pt x="5" y="5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4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68" name="Freeform 136"/>
            <p:cNvSpPr>
              <a:spLocks/>
            </p:cNvSpPr>
            <p:nvPr/>
          </p:nvSpPr>
          <p:spPr bwMode="auto">
            <a:xfrm>
              <a:off x="3039" y="1685"/>
              <a:ext cx="24" cy="10"/>
            </a:xfrm>
            <a:custGeom>
              <a:avLst/>
              <a:gdLst>
                <a:gd name="T0" fmla="*/ 5 w 24"/>
                <a:gd name="T1" fmla="*/ 0 h 10"/>
                <a:gd name="T2" fmla="*/ 0 w 24"/>
                <a:gd name="T3" fmla="*/ 5 h 10"/>
                <a:gd name="T4" fmla="*/ 5 w 24"/>
                <a:gd name="T5" fmla="*/ 5 h 10"/>
                <a:gd name="T6" fmla="*/ 19 w 24"/>
                <a:gd name="T7" fmla="*/ 10 h 10"/>
                <a:gd name="T8" fmla="*/ 24 w 24"/>
                <a:gd name="T9" fmla="*/ 10 h 10"/>
                <a:gd name="T10" fmla="*/ 19 w 24"/>
                <a:gd name="T11" fmla="*/ 5 h 10"/>
                <a:gd name="T12" fmla="*/ 5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5" y="0"/>
                  </a:moveTo>
                  <a:lnTo>
                    <a:pt x="0" y="5"/>
                  </a:lnTo>
                  <a:lnTo>
                    <a:pt x="5" y="5"/>
                  </a:lnTo>
                  <a:lnTo>
                    <a:pt x="19" y="10"/>
                  </a:lnTo>
                  <a:lnTo>
                    <a:pt x="24" y="10"/>
                  </a:lnTo>
                  <a:lnTo>
                    <a:pt x="19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69" name="Freeform 137"/>
            <p:cNvSpPr>
              <a:spLocks/>
            </p:cNvSpPr>
            <p:nvPr/>
          </p:nvSpPr>
          <p:spPr bwMode="auto">
            <a:xfrm>
              <a:off x="3073" y="1695"/>
              <a:ext cx="24" cy="9"/>
            </a:xfrm>
            <a:custGeom>
              <a:avLst/>
              <a:gdLst>
                <a:gd name="T0" fmla="*/ 0 w 24"/>
                <a:gd name="T1" fmla="*/ 0 h 9"/>
                <a:gd name="T2" fmla="*/ 0 w 24"/>
                <a:gd name="T3" fmla="*/ 4 h 9"/>
                <a:gd name="T4" fmla="*/ 0 w 24"/>
                <a:gd name="T5" fmla="*/ 4 h 9"/>
                <a:gd name="T6" fmla="*/ 19 w 24"/>
                <a:gd name="T7" fmla="*/ 9 h 9"/>
                <a:gd name="T8" fmla="*/ 24 w 24"/>
                <a:gd name="T9" fmla="*/ 9 h 9"/>
                <a:gd name="T10" fmla="*/ 19 w 24"/>
                <a:gd name="T11" fmla="*/ 4 h 9"/>
                <a:gd name="T12" fmla="*/ 0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0" y="0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19" y="9"/>
                  </a:lnTo>
                  <a:lnTo>
                    <a:pt x="24" y="9"/>
                  </a:lnTo>
                  <a:lnTo>
                    <a:pt x="19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70" name="Freeform 138"/>
            <p:cNvSpPr>
              <a:spLocks/>
            </p:cNvSpPr>
            <p:nvPr/>
          </p:nvSpPr>
          <p:spPr bwMode="auto">
            <a:xfrm>
              <a:off x="3101" y="1704"/>
              <a:ext cx="24" cy="10"/>
            </a:xfrm>
            <a:custGeom>
              <a:avLst/>
              <a:gdLst>
                <a:gd name="T0" fmla="*/ 5 w 24"/>
                <a:gd name="T1" fmla="*/ 0 h 10"/>
                <a:gd name="T2" fmla="*/ 0 w 24"/>
                <a:gd name="T3" fmla="*/ 5 h 10"/>
                <a:gd name="T4" fmla="*/ 5 w 24"/>
                <a:gd name="T5" fmla="*/ 5 h 10"/>
                <a:gd name="T6" fmla="*/ 24 w 24"/>
                <a:gd name="T7" fmla="*/ 10 h 10"/>
                <a:gd name="T8" fmla="*/ 24 w 24"/>
                <a:gd name="T9" fmla="*/ 10 h 10"/>
                <a:gd name="T10" fmla="*/ 24 w 24"/>
                <a:gd name="T11" fmla="*/ 5 h 10"/>
                <a:gd name="T12" fmla="*/ 5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5" y="0"/>
                  </a:moveTo>
                  <a:lnTo>
                    <a:pt x="0" y="5"/>
                  </a:lnTo>
                  <a:lnTo>
                    <a:pt x="5" y="5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4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71" name="Freeform 139"/>
            <p:cNvSpPr>
              <a:spLocks/>
            </p:cNvSpPr>
            <p:nvPr/>
          </p:nvSpPr>
          <p:spPr bwMode="auto">
            <a:xfrm>
              <a:off x="3135" y="1714"/>
              <a:ext cx="24" cy="9"/>
            </a:xfrm>
            <a:custGeom>
              <a:avLst/>
              <a:gdLst>
                <a:gd name="T0" fmla="*/ 5 w 24"/>
                <a:gd name="T1" fmla="*/ 0 h 9"/>
                <a:gd name="T2" fmla="*/ 0 w 24"/>
                <a:gd name="T3" fmla="*/ 5 h 9"/>
                <a:gd name="T4" fmla="*/ 5 w 24"/>
                <a:gd name="T5" fmla="*/ 5 h 9"/>
                <a:gd name="T6" fmla="*/ 24 w 24"/>
                <a:gd name="T7" fmla="*/ 9 h 9"/>
                <a:gd name="T8" fmla="*/ 24 w 24"/>
                <a:gd name="T9" fmla="*/ 9 h 9"/>
                <a:gd name="T10" fmla="*/ 24 w 24"/>
                <a:gd name="T11" fmla="*/ 5 h 9"/>
                <a:gd name="T12" fmla="*/ 5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5" y="0"/>
                  </a:moveTo>
                  <a:lnTo>
                    <a:pt x="0" y="5"/>
                  </a:lnTo>
                  <a:lnTo>
                    <a:pt x="5" y="5"/>
                  </a:lnTo>
                  <a:lnTo>
                    <a:pt x="24" y="9"/>
                  </a:lnTo>
                  <a:lnTo>
                    <a:pt x="24" y="9"/>
                  </a:lnTo>
                  <a:lnTo>
                    <a:pt x="24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72" name="Freeform 140"/>
            <p:cNvSpPr>
              <a:spLocks/>
            </p:cNvSpPr>
            <p:nvPr/>
          </p:nvSpPr>
          <p:spPr bwMode="auto">
            <a:xfrm>
              <a:off x="3169" y="1723"/>
              <a:ext cx="24" cy="10"/>
            </a:xfrm>
            <a:custGeom>
              <a:avLst/>
              <a:gdLst>
                <a:gd name="T0" fmla="*/ 0 w 24"/>
                <a:gd name="T1" fmla="*/ 0 h 10"/>
                <a:gd name="T2" fmla="*/ 0 w 24"/>
                <a:gd name="T3" fmla="*/ 5 h 10"/>
                <a:gd name="T4" fmla="*/ 0 w 24"/>
                <a:gd name="T5" fmla="*/ 5 h 10"/>
                <a:gd name="T6" fmla="*/ 19 w 24"/>
                <a:gd name="T7" fmla="*/ 10 h 10"/>
                <a:gd name="T8" fmla="*/ 24 w 24"/>
                <a:gd name="T9" fmla="*/ 10 h 10"/>
                <a:gd name="T10" fmla="*/ 19 w 24"/>
                <a:gd name="T11" fmla="*/ 5 h 10"/>
                <a:gd name="T12" fmla="*/ 0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0" y="0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19" y="10"/>
                  </a:lnTo>
                  <a:lnTo>
                    <a:pt x="24" y="10"/>
                  </a:lnTo>
                  <a:lnTo>
                    <a:pt x="1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73" name="Freeform 141"/>
            <p:cNvSpPr>
              <a:spLocks/>
            </p:cNvSpPr>
            <p:nvPr/>
          </p:nvSpPr>
          <p:spPr bwMode="auto">
            <a:xfrm>
              <a:off x="3202" y="1733"/>
              <a:ext cx="19" cy="10"/>
            </a:xfrm>
            <a:custGeom>
              <a:avLst/>
              <a:gdLst>
                <a:gd name="T0" fmla="*/ 0 w 19"/>
                <a:gd name="T1" fmla="*/ 0 h 10"/>
                <a:gd name="T2" fmla="*/ 0 w 19"/>
                <a:gd name="T3" fmla="*/ 5 h 10"/>
                <a:gd name="T4" fmla="*/ 0 w 19"/>
                <a:gd name="T5" fmla="*/ 5 h 10"/>
                <a:gd name="T6" fmla="*/ 19 w 19"/>
                <a:gd name="T7" fmla="*/ 10 h 10"/>
                <a:gd name="T8" fmla="*/ 19 w 19"/>
                <a:gd name="T9" fmla="*/ 10 h 10"/>
                <a:gd name="T10" fmla="*/ 19 w 19"/>
                <a:gd name="T11" fmla="*/ 5 h 10"/>
                <a:gd name="T12" fmla="*/ 0 w 19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0">
                  <a:moveTo>
                    <a:pt x="0" y="0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19" y="10"/>
                  </a:lnTo>
                  <a:lnTo>
                    <a:pt x="19" y="10"/>
                  </a:lnTo>
                  <a:lnTo>
                    <a:pt x="1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74" name="Freeform 142"/>
            <p:cNvSpPr>
              <a:spLocks/>
            </p:cNvSpPr>
            <p:nvPr/>
          </p:nvSpPr>
          <p:spPr bwMode="auto">
            <a:xfrm>
              <a:off x="3231" y="1743"/>
              <a:ext cx="24" cy="9"/>
            </a:xfrm>
            <a:custGeom>
              <a:avLst/>
              <a:gdLst>
                <a:gd name="T0" fmla="*/ 5 w 24"/>
                <a:gd name="T1" fmla="*/ 0 h 9"/>
                <a:gd name="T2" fmla="*/ 0 w 24"/>
                <a:gd name="T3" fmla="*/ 5 h 9"/>
                <a:gd name="T4" fmla="*/ 5 w 24"/>
                <a:gd name="T5" fmla="*/ 5 h 9"/>
                <a:gd name="T6" fmla="*/ 24 w 24"/>
                <a:gd name="T7" fmla="*/ 9 h 9"/>
                <a:gd name="T8" fmla="*/ 24 w 24"/>
                <a:gd name="T9" fmla="*/ 9 h 9"/>
                <a:gd name="T10" fmla="*/ 24 w 24"/>
                <a:gd name="T11" fmla="*/ 5 h 9"/>
                <a:gd name="T12" fmla="*/ 5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5" y="0"/>
                  </a:moveTo>
                  <a:lnTo>
                    <a:pt x="0" y="5"/>
                  </a:lnTo>
                  <a:lnTo>
                    <a:pt x="5" y="5"/>
                  </a:lnTo>
                  <a:lnTo>
                    <a:pt x="24" y="9"/>
                  </a:lnTo>
                  <a:lnTo>
                    <a:pt x="24" y="9"/>
                  </a:lnTo>
                  <a:lnTo>
                    <a:pt x="24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75" name="Freeform 143"/>
            <p:cNvSpPr>
              <a:spLocks/>
            </p:cNvSpPr>
            <p:nvPr/>
          </p:nvSpPr>
          <p:spPr bwMode="auto">
            <a:xfrm>
              <a:off x="3265" y="1752"/>
              <a:ext cx="24" cy="10"/>
            </a:xfrm>
            <a:custGeom>
              <a:avLst/>
              <a:gdLst>
                <a:gd name="T0" fmla="*/ 4 w 24"/>
                <a:gd name="T1" fmla="*/ 0 h 10"/>
                <a:gd name="T2" fmla="*/ 0 w 24"/>
                <a:gd name="T3" fmla="*/ 0 h 10"/>
                <a:gd name="T4" fmla="*/ 4 w 24"/>
                <a:gd name="T5" fmla="*/ 5 h 10"/>
                <a:gd name="T6" fmla="*/ 19 w 24"/>
                <a:gd name="T7" fmla="*/ 10 h 10"/>
                <a:gd name="T8" fmla="*/ 24 w 24"/>
                <a:gd name="T9" fmla="*/ 10 h 10"/>
                <a:gd name="T10" fmla="*/ 19 w 24"/>
                <a:gd name="T11" fmla="*/ 5 h 10"/>
                <a:gd name="T12" fmla="*/ 4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4" y="0"/>
                  </a:moveTo>
                  <a:lnTo>
                    <a:pt x="0" y="0"/>
                  </a:lnTo>
                  <a:lnTo>
                    <a:pt x="4" y="5"/>
                  </a:lnTo>
                  <a:lnTo>
                    <a:pt x="19" y="10"/>
                  </a:lnTo>
                  <a:lnTo>
                    <a:pt x="24" y="10"/>
                  </a:lnTo>
                  <a:lnTo>
                    <a:pt x="19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76" name="Freeform 144"/>
            <p:cNvSpPr>
              <a:spLocks/>
            </p:cNvSpPr>
            <p:nvPr/>
          </p:nvSpPr>
          <p:spPr bwMode="auto">
            <a:xfrm>
              <a:off x="3298" y="1762"/>
              <a:ext cx="24" cy="10"/>
            </a:xfrm>
            <a:custGeom>
              <a:avLst/>
              <a:gdLst>
                <a:gd name="T0" fmla="*/ 0 w 24"/>
                <a:gd name="T1" fmla="*/ 0 h 10"/>
                <a:gd name="T2" fmla="*/ 0 w 24"/>
                <a:gd name="T3" fmla="*/ 0 h 10"/>
                <a:gd name="T4" fmla="*/ 0 w 24"/>
                <a:gd name="T5" fmla="*/ 5 h 10"/>
                <a:gd name="T6" fmla="*/ 19 w 24"/>
                <a:gd name="T7" fmla="*/ 10 h 10"/>
                <a:gd name="T8" fmla="*/ 24 w 24"/>
                <a:gd name="T9" fmla="*/ 10 h 10"/>
                <a:gd name="T10" fmla="*/ 19 w 24"/>
                <a:gd name="T11" fmla="*/ 5 h 10"/>
                <a:gd name="T12" fmla="*/ 0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9" y="10"/>
                  </a:lnTo>
                  <a:lnTo>
                    <a:pt x="24" y="10"/>
                  </a:lnTo>
                  <a:lnTo>
                    <a:pt x="1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77" name="Freeform 145"/>
            <p:cNvSpPr>
              <a:spLocks/>
            </p:cNvSpPr>
            <p:nvPr/>
          </p:nvSpPr>
          <p:spPr bwMode="auto">
            <a:xfrm>
              <a:off x="3327" y="1772"/>
              <a:ext cx="24" cy="9"/>
            </a:xfrm>
            <a:custGeom>
              <a:avLst/>
              <a:gdLst>
                <a:gd name="T0" fmla="*/ 5 w 24"/>
                <a:gd name="T1" fmla="*/ 0 h 9"/>
                <a:gd name="T2" fmla="*/ 0 w 24"/>
                <a:gd name="T3" fmla="*/ 0 h 9"/>
                <a:gd name="T4" fmla="*/ 5 w 24"/>
                <a:gd name="T5" fmla="*/ 4 h 9"/>
                <a:gd name="T6" fmla="*/ 24 w 24"/>
                <a:gd name="T7" fmla="*/ 9 h 9"/>
                <a:gd name="T8" fmla="*/ 24 w 24"/>
                <a:gd name="T9" fmla="*/ 9 h 9"/>
                <a:gd name="T10" fmla="*/ 24 w 24"/>
                <a:gd name="T11" fmla="*/ 4 h 9"/>
                <a:gd name="T12" fmla="*/ 5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5" y="0"/>
                  </a:moveTo>
                  <a:lnTo>
                    <a:pt x="0" y="0"/>
                  </a:lnTo>
                  <a:lnTo>
                    <a:pt x="5" y="4"/>
                  </a:lnTo>
                  <a:lnTo>
                    <a:pt x="24" y="9"/>
                  </a:lnTo>
                  <a:lnTo>
                    <a:pt x="24" y="9"/>
                  </a:lnTo>
                  <a:lnTo>
                    <a:pt x="24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78" name="Freeform 146"/>
            <p:cNvSpPr>
              <a:spLocks/>
            </p:cNvSpPr>
            <p:nvPr/>
          </p:nvSpPr>
          <p:spPr bwMode="auto">
            <a:xfrm>
              <a:off x="3361" y="1781"/>
              <a:ext cx="24" cy="10"/>
            </a:xfrm>
            <a:custGeom>
              <a:avLst/>
              <a:gdLst>
                <a:gd name="T0" fmla="*/ 4 w 24"/>
                <a:gd name="T1" fmla="*/ 0 h 10"/>
                <a:gd name="T2" fmla="*/ 0 w 24"/>
                <a:gd name="T3" fmla="*/ 0 h 10"/>
                <a:gd name="T4" fmla="*/ 4 w 24"/>
                <a:gd name="T5" fmla="*/ 5 h 10"/>
                <a:gd name="T6" fmla="*/ 19 w 24"/>
                <a:gd name="T7" fmla="*/ 10 h 10"/>
                <a:gd name="T8" fmla="*/ 24 w 24"/>
                <a:gd name="T9" fmla="*/ 10 h 10"/>
                <a:gd name="T10" fmla="*/ 19 w 24"/>
                <a:gd name="T11" fmla="*/ 5 h 10"/>
                <a:gd name="T12" fmla="*/ 4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4" y="0"/>
                  </a:moveTo>
                  <a:lnTo>
                    <a:pt x="0" y="0"/>
                  </a:lnTo>
                  <a:lnTo>
                    <a:pt x="4" y="5"/>
                  </a:lnTo>
                  <a:lnTo>
                    <a:pt x="19" y="10"/>
                  </a:lnTo>
                  <a:lnTo>
                    <a:pt x="24" y="10"/>
                  </a:lnTo>
                  <a:lnTo>
                    <a:pt x="19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79" name="Freeform 147"/>
            <p:cNvSpPr>
              <a:spLocks/>
            </p:cNvSpPr>
            <p:nvPr/>
          </p:nvSpPr>
          <p:spPr bwMode="auto">
            <a:xfrm>
              <a:off x="3394" y="1791"/>
              <a:ext cx="24" cy="9"/>
            </a:xfrm>
            <a:custGeom>
              <a:avLst/>
              <a:gdLst>
                <a:gd name="T0" fmla="*/ 0 w 24"/>
                <a:gd name="T1" fmla="*/ 0 h 9"/>
                <a:gd name="T2" fmla="*/ 0 w 24"/>
                <a:gd name="T3" fmla="*/ 0 h 9"/>
                <a:gd name="T4" fmla="*/ 0 w 24"/>
                <a:gd name="T5" fmla="*/ 5 h 9"/>
                <a:gd name="T6" fmla="*/ 19 w 24"/>
                <a:gd name="T7" fmla="*/ 9 h 9"/>
                <a:gd name="T8" fmla="*/ 24 w 24"/>
                <a:gd name="T9" fmla="*/ 9 h 9"/>
                <a:gd name="T10" fmla="*/ 19 w 24"/>
                <a:gd name="T11" fmla="*/ 5 h 9"/>
                <a:gd name="T12" fmla="*/ 0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9" y="9"/>
                  </a:lnTo>
                  <a:lnTo>
                    <a:pt x="24" y="9"/>
                  </a:lnTo>
                  <a:lnTo>
                    <a:pt x="1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80" name="Freeform 148"/>
            <p:cNvSpPr>
              <a:spLocks/>
            </p:cNvSpPr>
            <p:nvPr/>
          </p:nvSpPr>
          <p:spPr bwMode="auto">
            <a:xfrm>
              <a:off x="3428" y="1800"/>
              <a:ext cx="19" cy="10"/>
            </a:xfrm>
            <a:custGeom>
              <a:avLst/>
              <a:gdLst>
                <a:gd name="T0" fmla="*/ 0 w 19"/>
                <a:gd name="T1" fmla="*/ 0 h 10"/>
                <a:gd name="T2" fmla="*/ 0 w 19"/>
                <a:gd name="T3" fmla="*/ 0 h 10"/>
                <a:gd name="T4" fmla="*/ 0 w 19"/>
                <a:gd name="T5" fmla="*/ 5 h 10"/>
                <a:gd name="T6" fmla="*/ 19 w 19"/>
                <a:gd name="T7" fmla="*/ 10 h 10"/>
                <a:gd name="T8" fmla="*/ 19 w 19"/>
                <a:gd name="T9" fmla="*/ 10 h 10"/>
                <a:gd name="T10" fmla="*/ 19 w 19"/>
                <a:gd name="T11" fmla="*/ 5 h 10"/>
                <a:gd name="T12" fmla="*/ 0 w 19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0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9" y="10"/>
                  </a:lnTo>
                  <a:lnTo>
                    <a:pt x="19" y="10"/>
                  </a:lnTo>
                  <a:lnTo>
                    <a:pt x="1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81" name="Freeform 149"/>
            <p:cNvSpPr>
              <a:spLocks/>
            </p:cNvSpPr>
            <p:nvPr/>
          </p:nvSpPr>
          <p:spPr bwMode="auto">
            <a:xfrm>
              <a:off x="3457" y="1810"/>
              <a:ext cx="24" cy="10"/>
            </a:xfrm>
            <a:custGeom>
              <a:avLst/>
              <a:gdLst>
                <a:gd name="T0" fmla="*/ 4 w 24"/>
                <a:gd name="T1" fmla="*/ 0 h 10"/>
                <a:gd name="T2" fmla="*/ 0 w 24"/>
                <a:gd name="T3" fmla="*/ 0 h 10"/>
                <a:gd name="T4" fmla="*/ 4 w 24"/>
                <a:gd name="T5" fmla="*/ 5 h 10"/>
                <a:gd name="T6" fmla="*/ 24 w 24"/>
                <a:gd name="T7" fmla="*/ 10 h 10"/>
                <a:gd name="T8" fmla="*/ 24 w 24"/>
                <a:gd name="T9" fmla="*/ 10 h 10"/>
                <a:gd name="T10" fmla="*/ 24 w 24"/>
                <a:gd name="T11" fmla="*/ 5 h 10"/>
                <a:gd name="T12" fmla="*/ 4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4" y="0"/>
                  </a:moveTo>
                  <a:lnTo>
                    <a:pt x="0" y="0"/>
                  </a:lnTo>
                  <a:lnTo>
                    <a:pt x="4" y="5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4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82" name="Freeform 150"/>
            <p:cNvSpPr>
              <a:spLocks/>
            </p:cNvSpPr>
            <p:nvPr/>
          </p:nvSpPr>
          <p:spPr bwMode="auto">
            <a:xfrm>
              <a:off x="3490" y="1820"/>
              <a:ext cx="24" cy="9"/>
            </a:xfrm>
            <a:custGeom>
              <a:avLst/>
              <a:gdLst>
                <a:gd name="T0" fmla="*/ 5 w 24"/>
                <a:gd name="T1" fmla="*/ 0 h 9"/>
                <a:gd name="T2" fmla="*/ 0 w 24"/>
                <a:gd name="T3" fmla="*/ 0 h 9"/>
                <a:gd name="T4" fmla="*/ 5 w 24"/>
                <a:gd name="T5" fmla="*/ 4 h 9"/>
                <a:gd name="T6" fmla="*/ 20 w 24"/>
                <a:gd name="T7" fmla="*/ 9 h 9"/>
                <a:gd name="T8" fmla="*/ 24 w 24"/>
                <a:gd name="T9" fmla="*/ 9 h 9"/>
                <a:gd name="T10" fmla="*/ 20 w 24"/>
                <a:gd name="T11" fmla="*/ 4 h 9"/>
                <a:gd name="T12" fmla="*/ 5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5" y="0"/>
                  </a:moveTo>
                  <a:lnTo>
                    <a:pt x="0" y="0"/>
                  </a:lnTo>
                  <a:lnTo>
                    <a:pt x="5" y="4"/>
                  </a:lnTo>
                  <a:lnTo>
                    <a:pt x="20" y="9"/>
                  </a:lnTo>
                  <a:lnTo>
                    <a:pt x="24" y="9"/>
                  </a:lnTo>
                  <a:lnTo>
                    <a:pt x="20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83" name="Freeform 151"/>
            <p:cNvSpPr>
              <a:spLocks/>
            </p:cNvSpPr>
            <p:nvPr/>
          </p:nvSpPr>
          <p:spPr bwMode="auto">
            <a:xfrm>
              <a:off x="3524" y="1829"/>
              <a:ext cx="24" cy="10"/>
            </a:xfrm>
            <a:custGeom>
              <a:avLst/>
              <a:gdLst>
                <a:gd name="T0" fmla="*/ 0 w 24"/>
                <a:gd name="T1" fmla="*/ 0 h 10"/>
                <a:gd name="T2" fmla="*/ 0 w 24"/>
                <a:gd name="T3" fmla="*/ 0 h 10"/>
                <a:gd name="T4" fmla="*/ 0 w 24"/>
                <a:gd name="T5" fmla="*/ 5 h 10"/>
                <a:gd name="T6" fmla="*/ 19 w 24"/>
                <a:gd name="T7" fmla="*/ 10 h 10"/>
                <a:gd name="T8" fmla="*/ 24 w 24"/>
                <a:gd name="T9" fmla="*/ 5 h 10"/>
                <a:gd name="T10" fmla="*/ 19 w 24"/>
                <a:gd name="T11" fmla="*/ 5 h 10"/>
                <a:gd name="T12" fmla="*/ 0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9" y="10"/>
                  </a:lnTo>
                  <a:lnTo>
                    <a:pt x="24" y="5"/>
                  </a:lnTo>
                  <a:lnTo>
                    <a:pt x="1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84" name="Freeform 152"/>
            <p:cNvSpPr>
              <a:spLocks/>
            </p:cNvSpPr>
            <p:nvPr/>
          </p:nvSpPr>
          <p:spPr bwMode="auto">
            <a:xfrm>
              <a:off x="3553" y="1839"/>
              <a:ext cx="24" cy="9"/>
            </a:xfrm>
            <a:custGeom>
              <a:avLst/>
              <a:gdLst>
                <a:gd name="T0" fmla="*/ 5 w 24"/>
                <a:gd name="T1" fmla="*/ 0 h 9"/>
                <a:gd name="T2" fmla="*/ 0 w 24"/>
                <a:gd name="T3" fmla="*/ 0 h 9"/>
                <a:gd name="T4" fmla="*/ 5 w 24"/>
                <a:gd name="T5" fmla="*/ 5 h 9"/>
                <a:gd name="T6" fmla="*/ 24 w 24"/>
                <a:gd name="T7" fmla="*/ 9 h 9"/>
                <a:gd name="T8" fmla="*/ 24 w 24"/>
                <a:gd name="T9" fmla="*/ 5 h 9"/>
                <a:gd name="T10" fmla="*/ 24 w 24"/>
                <a:gd name="T11" fmla="*/ 5 h 9"/>
                <a:gd name="T12" fmla="*/ 5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5" y="0"/>
                  </a:moveTo>
                  <a:lnTo>
                    <a:pt x="0" y="0"/>
                  </a:lnTo>
                  <a:lnTo>
                    <a:pt x="5" y="5"/>
                  </a:lnTo>
                  <a:lnTo>
                    <a:pt x="24" y="9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85" name="Freeform 153"/>
            <p:cNvSpPr>
              <a:spLocks/>
            </p:cNvSpPr>
            <p:nvPr/>
          </p:nvSpPr>
          <p:spPr bwMode="auto">
            <a:xfrm>
              <a:off x="3586" y="1848"/>
              <a:ext cx="24" cy="10"/>
            </a:xfrm>
            <a:custGeom>
              <a:avLst/>
              <a:gdLst>
                <a:gd name="T0" fmla="*/ 5 w 24"/>
                <a:gd name="T1" fmla="*/ 0 h 10"/>
                <a:gd name="T2" fmla="*/ 0 w 24"/>
                <a:gd name="T3" fmla="*/ 0 h 10"/>
                <a:gd name="T4" fmla="*/ 5 w 24"/>
                <a:gd name="T5" fmla="*/ 5 h 10"/>
                <a:gd name="T6" fmla="*/ 20 w 24"/>
                <a:gd name="T7" fmla="*/ 10 h 10"/>
                <a:gd name="T8" fmla="*/ 24 w 24"/>
                <a:gd name="T9" fmla="*/ 5 h 10"/>
                <a:gd name="T10" fmla="*/ 20 w 24"/>
                <a:gd name="T11" fmla="*/ 5 h 10"/>
                <a:gd name="T12" fmla="*/ 5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5" y="0"/>
                  </a:moveTo>
                  <a:lnTo>
                    <a:pt x="0" y="0"/>
                  </a:lnTo>
                  <a:lnTo>
                    <a:pt x="5" y="5"/>
                  </a:lnTo>
                  <a:lnTo>
                    <a:pt x="20" y="10"/>
                  </a:lnTo>
                  <a:lnTo>
                    <a:pt x="24" y="5"/>
                  </a:lnTo>
                  <a:lnTo>
                    <a:pt x="20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86" name="Freeform 154"/>
            <p:cNvSpPr>
              <a:spLocks/>
            </p:cNvSpPr>
            <p:nvPr/>
          </p:nvSpPr>
          <p:spPr bwMode="auto">
            <a:xfrm>
              <a:off x="3620" y="1858"/>
              <a:ext cx="24" cy="10"/>
            </a:xfrm>
            <a:custGeom>
              <a:avLst/>
              <a:gdLst>
                <a:gd name="T0" fmla="*/ 0 w 24"/>
                <a:gd name="T1" fmla="*/ 0 h 10"/>
                <a:gd name="T2" fmla="*/ 0 w 24"/>
                <a:gd name="T3" fmla="*/ 0 h 10"/>
                <a:gd name="T4" fmla="*/ 0 w 24"/>
                <a:gd name="T5" fmla="*/ 5 h 10"/>
                <a:gd name="T6" fmla="*/ 19 w 24"/>
                <a:gd name="T7" fmla="*/ 10 h 10"/>
                <a:gd name="T8" fmla="*/ 24 w 24"/>
                <a:gd name="T9" fmla="*/ 5 h 10"/>
                <a:gd name="T10" fmla="*/ 19 w 24"/>
                <a:gd name="T11" fmla="*/ 5 h 10"/>
                <a:gd name="T12" fmla="*/ 0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9" y="10"/>
                  </a:lnTo>
                  <a:lnTo>
                    <a:pt x="24" y="5"/>
                  </a:lnTo>
                  <a:lnTo>
                    <a:pt x="1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87" name="Freeform 155"/>
            <p:cNvSpPr>
              <a:spLocks/>
            </p:cNvSpPr>
            <p:nvPr/>
          </p:nvSpPr>
          <p:spPr bwMode="auto">
            <a:xfrm>
              <a:off x="3654" y="1868"/>
              <a:ext cx="19" cy="9"/>
            </a:xfrm>
            <a:custGeom>
              <a:avLst/>
              <a:gdLst>
                <a:gd name="T0" fmla="*/ 0 w 19"/>
                <a:gd name="T1" fmla="*/ 0 h 9"/>
                <a:gd name="T2" fmla="*/ 0 w 19"/>
                <a:gd name="T3" fmla="*/ 0 h 9"/>
                <a:gd name="T4" fmla="*/ 0 w 19"/>
                <a:gd name="T5" fmla="*/ 4 h 9"/>
                <a:gd name="T6" fmla="*/ 19 w 19"/>
                <a:gd name="T7" fmla="*/ 9 h 9"/>
                <a:gd name="T8" fmla="*/ 19 w 19"/>
                <a:gd name="T9" fmla="*/ 4 h 9"/>
                <a:gd name="T10" fmla="*/ 19 w 19"/>
                <a:gd name="T11" fmla="*/ 4 h 9"/>
                <a:gd name="T12" fmla="*/ 0 w 19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9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19" y="9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88" name="Freeform 156"/>
            <p:cNvSpPr>
              <a:spLocks/>
            </p:cNvSpPr>
            <p:nvPr/>
          </p:nvSpPr>
          <p:spPr bwMode="auto">
            <a:xfrm>
              <a:off x="3682" y="1877"/>
              <a:ext cx="24" cy="10"/>
            </a:xfrm>
            <a:custGeom>
              <a:avLst/>
              <a:gdLst>
                <a:gd name="T0" fmla="*/ 5 w 24"/>
                <a:gd name="T1" fmla="*/ 0 h 10"/>
                <a:gd name="T2" fmla="*/ 0 w 24"/>
                <a:gd name="T3" fmla="*/ 0 h 10"/>
                <a:gd name="T4" fmla="*/ 5 w 24"/>
                <a:gd name="T5" fmla="*/ 5 h 10"/>
                <a:gd name="T6" fmla="*/ 24 w 24"/>
                <a:gd name="T7" fmla="*/ 10 h 10"/>
                <a:gd name="T8" fmla="*/ 24 w 24"/>
                <a:gd name="T9" fmla="*/ 5 h 10"/>
                <a:gd name="T10" fmla="*/ 24 w 24"/>
                <a:gd name="T11" fmla="*/ 5 h 10"/>
                <a:gd name="T12" fmla="*/ 5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5" y="0"/>
                  </a:moveTo>
                  <a:lnTo>
                    <a:pt x="0" y="0"/>
                  </a:lnTo>
                  <a:lnTo>
                    <a:pt x="5" y="5"/>
                  </a:lnTo>
                  <a:lnTo>
                    <a:pt x="24" y="10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89" name="Freeform 157"/>
            <p:cNvSpPr>
              <a:spLocks/>
            </p:cNvSpPr>
            <p:nvPr/>
          </p:nvSpPr>
          <p:spPr bwMode="auto">
            <a:xfrm>
              <a:off x="3716" y="1887"/>
              <a:ext cx="24" cy="9"/>
            </a:xfrm>
            <a:custGeom>
              <a:avLst/>
              <a:gdLst>
                <a:gd name="T0" fmla="*/ 5 w 24"/>
                <a:gd name="T1" fmla="*/ 0 h 9"/>
                <a:gd name="T2" fmla="*/ 0 w 24"/>
                <a:gd name="T3" fmla="*/ 0 h 9"/>
                <a:gd name="T4" fmla="*/ 5 w 24"/>
                <a:gd name="T5" fmla="*/ 5 h 9"/>
                <a:gd name="T6" fmla="*/ 19 w 24"/>
                <a:gd name="T7" fmla="*/ 9 h 9"/>
                <a:gd name="T8" fmla="*/ 24 w 24"/>
                <a:gd name="T9" fmla="*/ 5 h 9"/>
                <a:gd name="T10" fmla="*/ 19 w 24"/>
                <a:gd name="T11" fmla="*/ 5 h 9"/>
                <a:gd name="T12" fmla="*/ 5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5" y="0"/>
                  </a:moveTo>
                  <a:lnTo>
                    <a:pt x="0" y="0"/>
                  </a:lnTo>
                  <a:lnTo>
                    <a:pt x="5" y="5"/>
                  </a:lnTo>
                  <a:lnTo>
                    <a:pt x="19" y="9"/>
                  </a:lnTo>
                  <a:lnTo>
                    <a:pt x="24" y="5"/>
                  </a:lnTo>
                  <a:lnTo>
                    <a:pt x="19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90" name="Freeform 158"/>
            <p:cNvSpPr>
              <a:spLocks/>
            </p:cNvSpPr>
            <p:nvPr/>
          </p:nvSpPr>
          <p:spPr bwMode="auto">
            <a:xfrm>
              <a:off x="3750" y="1896"/>
              <a:ext cx="24" cy="10"/>
            </a:xfrm>
            <a:custGeom>
              <a:avLst/>
              <a:gdLst>
                <a:gd name="T0" fmla="*/ 0 w 24"/>
                <a:gd name="T1" fmla="*/ 0 h 10"/>
                <a:gd name="T2" fmla="*/ 0 w 24"/>
                <a:gd name="T3" fmla="*/ 0 h 10"/>
                <a:gd name="T4" fmla="*/ 0 w 24"/>
                <a:gd name="T5" fmla="*/ 5 h 10"/>
                <a:gd name="T6" fmla="*/ 19 w 24"/>
                <a:gd name="T7" fmla="*/ 10 h 10"/>
                <a:gd name="T8" fmla="*/ 24 w 24"/>
                <a:gd name="T9" fmla="*/ 5 h 10"/>
                <a:gd name="T10" fmla="*/ 19 w 24"/>
                <a:gd name="T11" fmla="*/ 5 h 10"/>
                <a:gd name="T12" fmla="*/ 0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9" y="10"/>
                  </a:lnTo>
                  <a:lnTo>
                    <a:pt x="24" y="5"/>
                  </a:lnTo>
                  <a:lnTo>
                    <a:pt x="1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91" name="Freeform 159"/>
            <p:cNvSpPr>
              <a:spLocks/>
            </p:cNvSpPr>
            <p:nvPr/>
          </p:nvSpPr>
          <p:spPr bwMode="auto">
            <a:xfrm>
              <a:off x="3778" y="1906"/>
              <a:ext cx="24" cy="10"/>
            </a:xfrm>
            <a:custGeom>
              <a:avLst/>
              <a:gdLst>
                <a:gd name="T0" fmla="*/ 5 w 24"/>
                <a:gd name="T1" fmla="*/ 0 h 10"/>
                <a:gd name="T2" fmla="*/ 0 w 24"/>
                <a:gd name="T3" fmla="*/ 0 h 10"/>
                <a:gd name="T4" fmla="*/ 5 w 24"/>
                <a:gd name="T5" fmla="*/ 5 h 10"/>
                <a:gd name="T6" fmla="*/ 24 w 24"/>
                <a:gd name="T7" fmla="*/ 10 h 10"/>
                <a:gd name="T8" fmla="*/ 24 w 24"/>
                <a:gd name="T9" fmla="*/ 5 h 10"/>
                <a:gd name="T10" fmla="*/ 24 w 24"/>
                <a:gd name="T11" fmla="*/ 5 h 10"/>
                <a:gd name="T12" fmla="*/ 5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5" y="0"/>
                  </a:moveTo>
                  <a:lnTo>
                    <a:pt x="0" y="0"/>
                  </a:lnTo>
                  <a:lnTo>
                    <a:pt x="5" y="5"/>
                  </a:lnTo>
                  <a:lnTo>
                    <a:pt x="24" y="10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92" name="Freeform 160"/>
            <p:cNvSpPr>
              <a:spLocks/>
            </p:cNvSpPr>
            <p:nvPr/>
          </p:nvSpPr>
          <p:spPr bwMode="auto">
            <a:xfrm>
              <a:off x="3812" y="1916"/>
              <a:ext cx="24" cy="9"/>
            </a:xfrm>
            <a:custGeom>
              <a:avLst/>
              <a:gdLst>
                <a:gd name="T0" fmla="*/ 5 w 24"/>
                <a:gd name="T1" fmla="*/ 0 h 9"/>
                <a:gd name="T2" fmla="*/ 0 w 24"/>
                <a:gd name="T3" fmla="*/ 0 h 9"/>
                <a:gd name="T4" fmla="*/ 5 w 24"/>
                <a:gd name="T5" fmla="*/ 4 h 9"/>
                <a:gd name="T6" fmla="*/ 19 w 24"/>
                <a:gd name="T7" fmla="*/ 9 h 9"/>
                <a:gd name="T8" fmla="*/ 24 w 24"/>
                <a:gd name="T9" fmla="*/ 4 h 9"/>
                <a:gd name="T10" fmla="*/ 19 w 24"/>
                <a:gd name="T11" fmla="*/ 4 h 9"/>
                <a:gd name="T12" fmla="*/ 5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5" y="0"/>
                  </a:moveTo>
                  <a:lnTo>
                    <a:pt x="0" y="0"/>
                  </a:lnTo>
                  <a:lnTo>
                    <a:pt x="5" y="4"/>
                  </a:lnTo>
                  <a:lnTo>
                    <a:pt x="19" y="9"/>
                  </a:lnTo>
                  <a:lnTo>
                    <a:pt x="24" y="4"/>
                  </a:lnTo>
                  <a:lnTo>
                    <a:pt x="19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93" name="Freeform 161"/>
            <p:cNvSpPr>
              <a:spLocks/>
            </p:cNvSpPr>
            <p:nvPr/>
          </p:nvSpPr>
          <p:spPr bwMode="auto">
            <a:xfrm>
              <a:off x="3846" y="1925"/>
              <a:ext cx="24" cy="10"/>
            </a:xfrm>
            <a:custGeom>
              <a:avLst/>
              <a:gdLst>
                <a:gd name="T0" fmla="*/ 0 w 24"/>
                <a:gd name="T1" fmla="*/ 0 h 10"/>
                <a:gd name="T2" fmla="*/ 0 w 24"/>
                <a:gd name="T3" fmla="*/ 0 h 10"/>
                <a:gd name="T4" fmla="*/ 0 w 24"/>
                <a:gd name="T5" fmla="*/ 5 h 10"/>
                <a:gd name="T6" fmla="*/ 19 w 24"/>
                <a:gd name="T7" fmla="*/ 10 h 10"/>
                <a:gd name="T8" fmla="*/ 24 w 24"/>
                <a:gd name="T9" fmla="*/ 5 h 10"/>
                <a:gd name="T10" fmla="*/ 19 w 24"/>
                <a:gd name="T11" fmla="*/ 5 h 10"/>
                <a:gd name="T12" fmla="*/ 0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9" y="10"/>
                  </a:lnTo>
                  <a:lnTo>
                    <a:pt x="24" y="5"/>
                  </a:lnTo>
                  <a:lnTo>
                    <a:pt x="1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94" name="Freeform 162"/>
            <p:cNvSpPr>
              <a:spLocks/>
            </p:cNvSpPr>
            <p:nvPr/>
          </p:nvSpPr>
          <p:spPr bwMode="auto">
            <a:xfrm>
              <a:off x="3879" y="1935"/>
              <a:ext cx="19" cy="9"/>
            </a:xfrm>
            <a:custGeom>
              <a:avLst/>
              <a:gdLst>
                <a:gd name="T0" fmla="*/ 0 w 19"/>
                <a:gd name="T1" fmla="*/ 0 h 9"/>
                <a:gd name="T2" fmla="*/ 0 w 19"/>
                <a:gd name="T3" fmla="*/ 0 h 9"/>
                <a:gd name="T4" fmla="*/ 0 w 19"/>
                <a:gd name="T5" fmla="*/ 5 h 9"/>
                <a:gd name="T6" fmla="*/ 19 w 19"/>
                <a:gd name="T7" fmla="*/ 9 h 9"/>
                <a:gd name="T8" fmla="*/ 19 w 19"/>
                <a:gd name="T9" fmla="*/ 5 h 9"/>
                <a:gd name="T10" fmla="*/ 19 w 19"/>
                <a:gd name="T11" fmla="*/ 5 h 9"/>
                <a:gd name="T12" fmla="*/ 0 w 19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9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9" y="9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95" name="Freeform 163"/>
            <p:cNvSpPr>
              <a:spLocks/>
            </p:cNvSpPr>
            <p:nvPr/>
          </p:nvSpPr>
          <p:spPr bwMode="auto">
            <a:xfrm>
              <a:off x="3908" y="1944"/>
              <a:ext cx="24" cy="10"/>
            </a:xfrm>
            <a:custGeom>
              <a:avLst/>
              <a:gdLst>
                <a:gd name="T0" fmla="*/ 5 w 24"/>
                <a:gd name="T1" fmla="*/ 0 h 10"/>
                <a:gd name="T2" fmla="*/ 0 w 24"/>
                <a:gd name="T3" fmla="*/ 0 h 10"/>
                <a:gd name="T4" fmla="*/ 5 w 24"/>
                <a:gd name="T5" fmla="*/ 5 h 10"/>
                <a:gd name="T6" fmla="*/ 24 w 24"/>
                <a:gd name="T7" fmla="*/ 10 h 10"/>
                <a:gd name="T8" fmla="*/ 24 w 24"/>
                <a:gd name="T9" fmla="*/ 5 h 10"/>
                <a:gd name="T10" fmla="*/ 24 w 24"/>
                <a:gd name="T11" fmla="*/ 5 h 10"/>
                <a:gd name="T12" fmla="*/ 5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5" y="0"/>
                  </a:moveTo>
                  <a:lnTo>
                    <a:pt x="0" y="0"/>
                  </a:lnTo>
                  <a:lnTo>
                    <a:pt x="5" y="5"/>
                  </a:lnTo>
                  <a:lnTo>
                    <a:pt x="24" y="10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96" name="Freeform 164"/>
            <p:cNvSpPr>
              <a:spLocks/>
            </p:cNvSpPr>
            <p:nvPr/>
          </p:nvSpPr>
          <p:spPr bwMode="auto">
            <a:xfrm>
              <a:off x="3942" y="1954"/>
              <a:ext cx="24" cy="10"/>
            </a:xfrm>
            <a:custGeom>
              <a:avLst/>
              <a:gdLst>
                <a:gd name="T0" fmla="*/ 0 w 24"/>
                <a:gd name="T1" fmla="*/ 0 h 10"/>
                <a:gd name="T2" fmla="*/ 0 w 24"/>
                <a:gd name="T3" fmla="*/ 0 h 10"/>
                <a:gd name="T4" fmla="*/ 0 w 24"/>
                <a:gd name="T5" fmla="*/ 5 h 10"/>
                <a:gd name="T6" fmla="*/ 19 w 24"/>
                <a:gd name="T7" fmla="*/ 10 h 10"/>
                <a:gd name="T8" fmla="*/ 24 w 24"/>
                <a:gd name="T9" fmla="*/ 5 h 10"/>
                <a:gd name="T10" fmla="*/ 19 w 24"/>
                <a:gd name="T11" fmla="*/ 5 h 10"/>
                <a:gd name="T12" fmla="*/ 0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9" y="10"/>
                  </a:lnTo>
                  <a:lnTo>
                    <a:pt x="24" y="5"/>
                  </a:lnTo>
                  <a:lnTo>
                    <a:pt x="1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97" name="Freeform 165"/>
            <p:cNvSpPr>
              <a:spLocks/>
            </p:cNvSpPr>
            <p:nvPr/>
          </p:nvSpPr>
          <p:spPr bwMode="auto">
            <a:xfrm>
              <a:off x="3975" y="1964"/>
              <a:ext cx="24" cy="9"/>
            </a:xfrm>
            <a:custGeom>
              <a:avLst/>
              <a:gdLst>
                <a:gd name="T0" fmla="*/ 0 w 24"/>
                <a:gd name="T1" fmla="*/ 0 h 9"/>
                <a:gd name="T2" fmla="*/ 0 w 24"/>
                <a:gd name="T3" fmla="*/ 0 h 9"/>
                <a:gd name="T4" fmla="*/ 0 w 24"/>
                <a:gd name="T5" fmla="*/ 4 h 9"/>
                <a:gd name="T6" fmla="*/ 19 w 24"/>
                <a:gd name="T7" fmla="*/ 9 h 9"/>
                <a:gd name="T8" fmla="*/ 24 w 24"/>
                <a:gd name="T9" fmla="*/ 4 h 9"/>
                <a:gd name="T10" fmla="*/ 19 w 24"/>
                <a:gd name="T11" fmla="*/ 4 h 9"/>
                <a:gd name="T12" fmla="*/ 0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19" y="9"/>
                  </a:lnTo>
                  <a:lnTo>
                    <a:pt x="24" y="4"/>
                  </a:lnTo>
                  <a:lnTo>
                    <a:pt x="19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98" name="Freeform 166"/>
            <p:cNvSpPr>
              <a:spLocks/>
            </p:cNvSpPr>
            <p:nvPr/>
          </p:nvSpPr>
          <p:spPr bwMode="auto">
            <a:xfrm>
              <a:off x="4004" y="1973"/>
              <a:ext cx="24" cy="10"/>
            </a:xfrm>
            <a:custGeom>
              <a:avLst/>
              <a:gdLst>
                <a:gd name="T0" fmla="*/ 5 w 24"/>
                <a:gd name="T1" fmla="*/ 0 h 10"/>
                <a:gd name="T2" fmla="*/ 0 w 24"/>
                <a:gd name="T3" fmla="*/ 0 h 10"/>
                <a:gd name="T4" fmla="*/ 5 w 24"/>
                <a:gd name="T5" fmla="*/ 5 h 10"/>
                <a:gd name="T6" fmla="*/ 24 w 24"/>
                <a:gd name="T7" fmla="*/ 10 h 10"/>
                <a:gd name="T8" fmla="*/ 24 w 24"/>
                <a:gd name="T9" fmla="*/ 5 h 10"/>
                <a:gd name="T10" fmla="*/ 24 w 24"/>
                <a:gd name="T11" fmla="*/ 5 h 10"/>
                <a:gd name="T12" fmla="*/ 5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5" y="0"/>
                  </a:moveTo>
                  <a:lnTo>
                    <a:pt x="0" y="0"/>
                  </a:lnTo>
                  <a:lnTo>
                    <a:pt x="5" y="5"/>
                  </a:lnTo>
                  <a:lnTo>
                    <a:pt x="24" y="10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799" name="Freeform 167"/>
            <p:cNvSpPr>
              <a:spLocks/>
            </p:cNvSpPr>
            <p:nvPr/>
          </p:nvSpPr>
          <p:spPr bwMode="auto">
            <a:xfrm>
              <a:off x="4038" y="1983"/>
              <a:ext cx="24" cy="9"/>
            </a:xfrm>
            <a:custGeom>
              <a:avLst/>
              <a:gdLst>
                <a:gd name="T0" fmla="*/ 4 w 24"/>
                <a:gd name="T1" fmla="*/ 0 h 9"/>
                <a:gd name="T2" fmla="*/ 0 w 24"/>
                <a:gd name="T3" fmla="*/ 0 h 9"/>
                <a:gd name="T4" fmla="*/ 4 w 24"/>
                <a:gd name="T5" fmla="*/ 5 h 9"/>
                <a:gd name="T6" fmla="*/ 19 w 24"/>
                <a:gd name="T7" fmla="*/ 9 h 9"/>
                <a:gd name="T8" fmla="*/ 24 w 24"/>
                <a:gd name="T9" fmla="*/ 5 h 9"/>
                <a:gd name="T10" fmla="*/ 19 w 24"/>
                <a:gd name="T11" fmla="*/ 5 h 9"/>
                <a:gd name="T12" fmla="*/ 4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4" y="0"/>
                  </a:moveTo>
                  <a:lnTo>
                    <a:pt x="0" y="0"/>
                  </a:lnTo>
                  <a:lnTo>
                    <a:pt x="4" y="5"/>
                  </a:lnTo>
                  <a:lnTo>
                    <a:pt x="19" y="9"/>
                  </a:lnTo>
                  <a:lnTo>
                    <a:pt x="24" y="5"/>
                  </a:lnTo>
                  <a:lnTo>
                    <a:pt x="19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800" name="Freeform 168"/>
            <p:cNvSpPr>
              <a:spLocks/>
            </p:cNvSpPr>
            <p:nvPr/>
          </p:nvSpPr>
          <p:spPr bwMode="auto">
            <a:xfrm>
              <a:off x="4047" y="1964"/>
              <a:ext cx="72" cy="62"/>
            </a:xfrm>
            <a:custGeom>
              <a:avLst/>
              <a:gdLst>
                <a:gd name="T0" fmla="*/ 0 w 72"/>
                <a:gd name="T1" fmla="*/ 62 h 62"/>
                <a:gd name="T2" fmla="*/ 72 w 72"/>
                <a:gd name="T3" fmla="*/ 48 h 62"/>
                <a:gd name="T4" fmla="*/ 24 w 72"/>
                <a:gd name="T5" fmla="*/ 0 h 62"/>
                <a:gd name="T6" fmla="*/ 0 w 72"/>
                <a:gd name="T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62">
                  <a:moveTo>
                    <a:pt x="0" y="62"/>
                  </a:moveTo>
                  <a:lnTo>
                    <a:pt x="72" y="48"/>
                  </a:lnTo>
                  <a:lnTo>
                    <a:pt x="24" y="0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</p:grpSp>
      <p:grpSp>
        <p:nvGrpSpPr>
          <p:cNvPr id="25621" name="Group 169"/>
          <p:cNvGrpSpPr>
            <a:grpSpLocks/>
          </p:cNvGrpSpPr>
          <p:nvPr/>
        </p:nvGrpSpPr>
        <p:grpSpPr bwMode="auto">
          <a:xfrm>
            <a:off x="4589463" y="5122863"/>
            <a:ext cx="274637" cy="212725"/>
            <a:chOff x="3207" y="2972"/>
            <a:chExt cx="154" cy="134"/>
          </a:xfrm>
        </p:grpSpPr>
        <p:sp>
          <p:nvSpPr>
            <p:cNvPr id="581802" name="Freeform 170"/>
            <p:cNvSpPr>
              <a:spLocks/>
            </p:cNvSpPr>
            <p:nvPr/>
          </p:nvSpPr>
          <p:spPr bwMode="auto">
            <a:xfrm>
              <a:off x="3207" y="2972"/>
              <a:ext cx="19" cy="14"/>
            </a:xfrm>
            <a:custGeom>
              <a:avLst/>
              <a:gdLst>
                <a:gd name="T0" fmla="*/ 0 w 19"/>
                <a:gd name="T1" fmla="*/ 0 h 14"/>
                <a:gd name="T2" fmla="*/ 0 w 19"/>
                <a:gd name="T3" fmla="*/ 0 h 14"/>
                <a:gd name="T4" fmla="*/ 0 w 19"/>
                <a:gd name="T5" fmla="*/ 5 h 14"/>
                <a:gd name="T6" fmla="*/ 14 w 19"/>
                <a:gd name="T7" fmla="*/ 14 h 14"/>
                <a:gd name="T8" fmla="*/ 19 w 19"/>
                <a:gd name="T9" fmla="*/ 14 h 14"/>
                <a:gd name="T10" fmla="*/ 14 w 19"/>
                <a:gd name="T11" fmla="*/ 10 h 14"/>
                <a:gd name="T12" fmla="*/ 0 w 19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4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4" y="14"/>
                  </a:lnTo>
                  <a:lnTo>
                    <a:pt x="19" y="14"/>
                  </a:lnTo>
                  <a:lnTo>
                    <a:pt x="14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803" name="Freeform 171"/>
            <p:cNvSpPr>
              <a:spLocks/>
            </p:cNvSpPr>
            <p:nvPr/>
          </p:nvSpPr>
          <p:spPr bwMode="auto">
            <a:xfrm>
              <a:off x="3231" y="2991"/>
              <a:ext cx="19" cy="19"/>
            </a:xfrm>
            <a:custGeom>
              <a:avLst/>
              <a:gdLst>
                <a:gd name="T0" fmla="*/ 0 w 19"/>
                <a:gd name="T1" fmla="*/ 0 h 19"/>
                <a:gd name="T2" fmla="*/ 0 w 19"/>
                <a:gd name="T3" fmla="*/ 5 h 19"/>
                <a:gd name="T4" fmla="*/ 0 w 19"/>
                <a:gd name="T5" fmla="*/ 5 h 19"/>
                <a:gd name="T6" fmla="*/ 14 w 19"/>
                <a:gd name="T7" fmla="*/ 19 h 19"/>
                <a:gd name="T8" fmla="*/ 19 w 19"/>
                <a:gd name="T9" fmla="*/ 15 h 19"/>
                <a:gd name="T10" fmla="*/ 14 w 19"/>
                <a:gd name="T11" fmla="*/ 15 h 19"/>
                <a:gd name="T12" fmla="*/ 0 w 19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9">
                  <a:moveTo>
                    <a:pt x="0" y="0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14" y="19"/>
                  </a:lnTo>
                  <a:lnTo>
                    <a:pt x="19" y="15"/>
                  </a:lnTo>
                  <a:lnTo>
                    <a:pt x="14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804" name="Freeform 172"/>
            <p:cNvSpPr>
              <a:spLocks/>
            </p:cNvSpPr>
            <p:nvPr/>
          </p:nvSpPr>
          <p:spPr bwMode="auto">
            <a:xfrm>
              <a:off x="3255" y="3015"/>
              <a:ext cx="19" cy="15"/>
            </a:xfrm>
            <a:custGeom>
              <a:avLst/>
              <a:gdLst>
                <a:gd name="T0" fmla="*/ 5 w 19"/>
                <a:gd name="T1" fmla="*/ 0 h 15"/>
                <a:gd name="T2" fmla="*/ 0 w 19"/>
                <a:gd name="T3" fmla="*/ 0 h 15"/>
                <a:gd name="T4" fmla="*/ 5 w 19"/>
                <a:gd name="T5" fmla="*/ 5 h 15"/>
                <a:gd name="T6" fmla="*/ 19 w 19"/>
                <a:gd name="T7" fmla="*/ 15 h 15"/>
                <a:gd name="T8" fmla="*/ 19 w 19"/>
                <a:gd name="T9" fmla="*/ 15 h 15"/>
                <a:gd name="T10" fmla="*/ 19 w 19"/>
                <a:gd name="T11" fmla="*/ 10 h 15"/>
                <a:gd name="T12" fmla="*/ 5 w 19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5">
                  <a:moveTo>
                    <a:pt x="5" y="0"/>
                  </a:moveTo>
                  <a:lnTo>
                    <a:pt x="0" y="0"/>
                  </a:lnTo>
                  <a:lnTo>
                    <a:pt x="5" y="5"/>
                  </a:lnTo>
                  <a:lnTo>
                    <a:pt x="19" y="15"/>
                  </a:lnTo>
                  <a:lnTo>
                    <a:pt x="19" y="15"/>
                  </a:lnTo>
                  <a:lnTo>
                    <a:pt x="19" y="1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805" name="Freeform 173"/>
            <p:cNvSpPr>
              <a:spLocks/>
            </p:cNvSpPr>
            <p:nvPr/>
          </p:nvSpPr>
          <p:spPr bwMode="auto">
            <a:xfrm>
              <a:off x="3279" y="3034"/>
              <a:ext cx="19" cy="20"/>
            </a:xfrm>
            <a:custGeom>
              <a:avLst/>
              <a:gdLst>
                <a:gd name="T0" fmla="*/ 5 w 19"/>
                <a:gd name="T1" fmla="*/ 0 h 20"/>
                <a:gd name="T2" fmla="*/ 0 w 19"/>
                <a:gd name="T3" fmla="*/ 5 h 20"/>
                <a:gd name="T4" fmla="*/ 5 w 19"/>
                <a:gd name="T5" fmla="*/ 5 h 20"/>
                <a:gd name="T6" fmla="*/ 19 w 19"/>
                <a:gd name="T7" fmla="*/ 20 h 20"/>
                <a:gd name="T8" fmla="*/ 19 w 19"/>
                <a:gd name="T9" fmla="*/ 15 h 20"/>
                <a:gd name="T10" fmla="*/ 19 w 19"/>
                <a:gd name="T11" fmla="*/ 15 h 20"/>
                <a:gd name="T12" fmla="*/ 5 w 19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0">
                  <a:moveTo>
                    <a:pt x="5" y="0"/>
                  </a:moveTo>
                  <a:lnTo>
                    <a:pt x="0" y="5"/>
                  </a:lnTo>
                  <a:lnTo>
                    <a:pt x="5" y="5"/>
                  </a:lnTo>
                  <a:lnTo>
                    <a:pt x="19" y="20"/>
                  </a:lnTo>
                  <a:lnTo>
                    <a:pt x="19" y="15"/>
                  </a:lnTo>
                  <a:lnTo>
                    <a:pt x="19" y="1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806" name="Freeform 174"/>
            <p:cNvSpPr>
              <a:spLocks/>
            </p:cNvSpPr>
            <p:nvPr/>
          </p:nvSpPr>
          <p:spPr bwMode="auto">
            <a:xfrm>
              <a:off x="3308" y="3058"/>
              <a:ext cx="14" cy="20"/>
            </a:xfrm>
            <a:custGeom>
              <a:avLst/>
              <a:gdLst>
                <a:gd name="T0" fmla="*/ 0 w 14"/>
                <a:gd name="T1" fmla="*/ 0 h 20"/>
                <a:gd name="T2" fmla="*/ 0 w 14"/>
                <a:gd name="T3" fmla="*/ 0 h 20"/>
                <a:gd name="T4" fmla="*/ 0 w 14"/>
                <a:gd name="T5" fmla="*/ 5 h 20"/>
                <a:gd name="T6" fmla="*/ 14 w 14"/>
                <a:gd name="T7" fmla="*/ 20 h 20"/>
                <a:gd name="T8" fmla="*/ 14 w 14"/>
                <a:gd name="T9" fmla="*/ 15 h 20"/>
                <a:gd name="T10" fmla="*/ 14 w 14"/>
                <a:gd name="T11" fmla="*/ 15 h 20"/>
                <a:gd name="T12" fmla="*/ 0 w 14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0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4" y="20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807" name="Freeform 175"/>
            <p:cNvSpPr>
              <a:spLocks/>
            </p:cNvSpPr>
            <p:nvPr/>
          </p:nvSpPr>
          <p:spPr bwMode="auto">
            <a:xfrm>
              <a:off x="3293" y="3044"/>
              <a:ext cx="68" cy="62"/>
            </a:xfrm>
            <a:custGeom>
              <a:avLst/>
              <a:gdLst>
                <a:gd name="T0" fmla="*/ 0 w 68"/>
                <a:gd name="T1" fmla="*/ 48 h 62"/>
                <a:gd name="T2" fmla="*/ 68 w 68"/>
                <a:gd name="T3" fmla="*/ 62 h 62"/>
                <a:gd name="T4" fmla="*/ 39 w 68"/>
                <a:gd name="T5" fmla="*/ 0 h 62"/>
                <a:gd name="T6" fmla="*/ 0 w 68"/>
                <a:gd name="T7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" h="62">
                  <a:moveTo>
                    <a:pt x="0" y="48"/>
                  </a:moveTo>
                  <a:lnTo>
                    <a:pt x="68" y="62"/>
                  </a:lnTo>
                  <a:lnTo>
                    <a:pt x="39" y="0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</p:grpSp>
      <p:grpSp>
        <p:nvGrpSpPr>
          <p:cNvPr id="25622" name="Group 176"/>
          <p:cNvGrpSpPr>
            <a:grpSpLocks/>
          </p:cNvGrpSpPr>
          <p:nvPr/>
        </p:nvGrpSpPr>
        <p:grpSpPr bwMode="auto">
          <a:xfrm>
            <a:off x="5222875" y="4216400"/>
            <a:ext cx="309563" cy="152400"/>
            <a:chOff x="3562" y="2401"/>
            <a:chExt cx="173" cy="96"/>
          </a:xfrm>
        </p:grpSpPr>
        <p:sp>
          <p:nvSpPr>
            <p:cNvPr id="581809" name="Freeform 177"/>
            <p:cNvSpPr>
              <a:spLocks/>
            </p:cNvSpPr>
            <p:nvPr/>
          </p:nvSpPr>
          <p:spPr bwMode="auto">
            <a:xfrm>
              <a:off x="3562" y="2401"/>
              <a:ext cx="20" cy="14"/>
            </a:xfrm>
            <a:custGeom>
              <a:avLst/>
              <a:gdLst>
                <a:gd name="T0" fmla="*/ 0 w 20"/>
                <a:gd name="T1" fmla="*/ 0 h 14"/>
                <a:gd name="T2" fmla="*/ 0 w 20"/>
                <a:gd name="T3" fmla="*/ 0 h 14"/>
                <a:gd name="T4" fmla="*/ 0 w 20"/>
                <a:gd name="T5" fmla="*/ 4 h 14"/>
                <a:gd name="T6" fmla="*/ 15 w 20"/>
                <a:gd name="T7" fmla="*/ 14 h 14"/>
                <a:gd name="T8" fmla="*/ 20 w 20"/>
                <a:gd name="T9" fmla="*/ 9 h 14"/>
                <a:gd name="T10" fmla="*/ 15 w 20"/>
                <a:gd name="T11" fmla="*/ 9 h 14"/>
                <a:gd name="T12" fmla="*/ 0 w 20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4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15" y="14"/>
                  </a:lnTo>
                  <a:lnTo>
                    <a:pt x="20" y="9"/>
                  </a:lnTo>
                  <a:lnTo>
                    <a:pt x="15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810" name="Freeform 178"/>
            <p:cNvSpPr>
              <a:spLocks/>
            </p:cNvSpPr>
            <p:nvPr/>
          </p:nvSpPr>
          <p:spPr bwMode="auto">
            <a:xfrm>
              <a:off x="3591" y="2415"/>
              <a:ext cx="19" cy="14"/>
            </a:xfrm>
            <a:custGeom>
              <a:avLst/>
              <a:gdLst>
                <a:gd name="T0" fmla="*/ 0 w 19"/>
                <a:gd name="T1" fmla="*/ 0 h 14"/>
                <a:gd name="T2" fmla="*/ 0 w 19"/>
                <a:gd name="T3" fmla="*/ 5 h 14"/>
                <a:gd name="T4" fmla="*/ 0 w 19"/>
                <a:gd name="T5" fmla="*/ 5 h 14"/>
                <a:gd name="T6" fmla="*/ 15 w 19"/>
                <a:gd name="T7" fmla="*/ 14 h 14"/>
                <a:gd name="T8" fmla="*/ 19 w 19"/>
                <a:gd name="T9" fmla="*/ 14 h 14"/>
                <a:gd name="T10" fmla="*/ 15 w 19"/>
                <a:gd name="T11" fmla="*/ 10 h 14"/>
                <a:gd name="T12" fmla="*/ 0 w 19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4">
                  <a:moveTo>
                    <a:pt x="0" y="0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15" y="14"/>
                  </a:lnTo>
                  <a:lnTo>
                    <a:pt x="19" y="14"/>
                  </a:lnTo>
                  <a:lnTo>
                    <a:pt x="15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811" name="Freeform 179"/>
            <p:cNvSpPr>
              <a:spLocks/>
            </p:cNvSpPr>
            <p:nvPr/>
          </p:nvSpPr>
          <p:spPr bwMode="auto">
            <a:xfrm>
              <a:off x="3620" y="2434"/>
              <a:ext cx="20" cy="15"/>
            </a:xfrm>
            <a:custGeom>
              <a:avLst/>
              <a:gdLst>
                <a:gd name="T0" fmla="*/ 0 w 19"/>
                <a:gd name="T1" fmla="*/ 0 h 15"/>
                <a:gd name="T2" fmla="*/ 0 w 19"/>
                <a:gd name="T3" fmla="*/ 0 h 15"/>
                <a:gd name="T4" fmla="*/ 0 w 19"/>
                <a:gd name="T5" fmla="*/ 5 h 15"/>
                <a:gd name="T6" fmla="*/ 14 w 19"/>
                <a:gd name="T7" fmla="*/ 15 h 15"/>
                <a:gd name="T8" fmla="*/ 19 w 19"/>
                <a:gd name="T9" fmla="*/ 10 h 15"/>
                <a:gd name="T10" fmla="*/ 14 w 19"/>
                <a:gd name="T11" fmla="*/ 10 h 15"/>
                <a:gd name="T12" fmla="*/ 0 w 19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5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4" y="15"/>
                  </a:lnTo>
                  <a:lnTo>
                    <a:pt x="19" y="10"/>
                  </a:lnTo>
                  <a:lnTo>
                    <a:pt x="14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812" name="Freeform 180"/>
            <p:cNvSpPr>
              <a:spLocks/>
            </p:cNvSpPr>
            <p:nvPr/>
          </p:nvSpPr>
          <p:spPr bwMode="auto">
            <a:xfrm>
              <a:off x="3649" y="2449"/>
              <a:ext cx="19" cy="14"/>
            </a:xfrm>
            <a:custGeom>
              <a:avLst/>
              <a:gdLst>
                <a:gd name="T0" fmla="*/ 0 w 19"/>
                <a:gd name="T1" fmla="*/ 0 h 14"/>
                <a:gd name="T2" fmla="*/ 0 w 19"/>
                <a:gd name="T3" fmla="*/ 4 h 14"/>
                <a:gd name="T4" fmla="*/ 0 w 19"/>
                <a:gd name="T5" fmla="*/ 4 h 14"/>
                <a:gd name="T6" fmla="*/ 19 w 19"/>
                <a:gd name="T7" fmla="*/ 14 h 14"/>
                <a:gd name="T8" fmla="*/ 19 w 19"/>
                <a:gd name="T9" fmla="*/ 14 h 14"/>
                <a:gd name="T10" fmla="*/ 19 w 19"/>
                <a:gd name="T11" fmla="*/ 9 h 14"/>
                <a:gd name="T12" fmla="*/ 0 w 19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4">
                  <a:moveTo>
                    <a:pt x="0" y="0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19" y="14"/>
                  </a:lnTo>
                  <a:lnTo>
                    <a:pt x="19" y="14"/>
                  </a:lnTo>
                  <a:lnTo>
                    <a:pt x="19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813" name="Freeform 181"/>
            <p:cNvSpPr>
              <a:spLocks/>
            </p:cNvSpPr>
            <p:nvPr/>
          </p:nvSpPr>
          <p:spPr bwMode="auto">
            <a:xfrm>
              <a:off x="3678" y="2468"/>
              <a:ext cx="14" cy="14"/>
            </a:xfrm>
            <a:custGeom>
              <a:avLst/>
              <a:gdLst>
                <a:gd name="T0" fmla="*/ 0 w 14"/>
                <a:gd name="T1" fmla="*/ 0 h 14"/>
                <a:gd name="T2" fmla="*/ 0 w 14"/>
                <a:gd name="T3" fmla="*/ 0 h 14"/>
                <a:gd name="T4" fmla="*/ 0 w 14"/>
                <a:gd name="T5" fmla="*/ 5 h 14"/>
                <a:gd name="T6" fmla="*/ 14 w 14"/>
                <a:gd name="T7" fmla="*/ 14 h 14"/>
                <a:gd name="T8" fmla="*/ 14 w 14"/>
                <a:gd name="T9" fmla="*/ 9 h 14"/>
                <a:gd name="T10" fmla="*/ 14 w 14"/>
                <a:gd name="T11" fmla="*/ 9 h 14"/>
                <a:gd name="T12" fmla="*/ 0 w 14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4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4" y="14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814" name="Freeform 182"/>
            <p:cNvSpPr>
              <a:spLocks/>
            </p:cNvSpPr>
            <p:nvPr/>
          </p:nvSpPr>
          <p:spPr bwMode="auto">
            <a:xfrm>
              <a:off x="3663" y="2444"/>
              <a:ext cx="72" cy="53"/>
            </a:xfrm>
            <a:custGeom>
              <a:avLst/>
              <a:gdLst>
                <a:gd name="T0" fmla="*/ 0 w 72"/>
                <a:gd name="T1" fmla="*/ 53 h 53"/>
                <a:gd name="T2" fmla="*/ 72 w 72"/>
                <a:gd name="T3" fmla="*/ 53 h 53"/>
                <a:gd name="T4" fmla="*/ 29 w 72"/>
                <a:gd name="T5" fmla="*/ 0 h 53"/>
                <a:gd name="T6" fmla="*/ 0 w 72"/>
                <a:gd name="T7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53">
                  <a:moveTo>
                    <a:pt x="0" y="53"/>
                  </a:moveTo>
                  <a:lnTo>
                    <a:pt x="72" y="53"/>
                  </a:lnTo>
                  <a:lnTo>
                    <a:pt x="29" y="0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</p:grpSp>
      <p:grpSp>
        <p:nvGrpSpPr>
          <p:cNvPr id="25623" name="Group 183"/>
          <p:cNvGrpSpPr>
            <a:grpSpLocks/>
          </p:cNvGrpSpPr>
          <p:nvPr/>
        </p:nvGrpSpPr>
        <p:grpSpPr bwMode="auto">
          <a:xfrm>
            <a:off x="2214563" y="2630488"/>
            <a:ext cx="736600" cy="433387"/>
            <a:chOff x="1877" y="1402"/>
            <a:chExt cx="413" cy="273"/>
          </a:xfrm>
        </p:grpSpPr>
        <p:sp>
          <p:nvSpPr>
            <p:cNvPr id="581816" name="Freeform 184"/>
            <p:cNvSpPr>
              <a:spLocks/>
            </p:cNvSpPr>
            <p:nvPr/>
          </p:nvSpPr>
          <p:spPr bwMode="auto">
            <a:xfrm>
              <a:off x="1877" y="1402"/>
              <a:ext cx="413" cy="273"/>
            </a:xfrm>
            <a:custGeom>
              <a:avLst/>
              <a:gdLst>
                <a:gd name="T0" fmla="*/ 0 w 413"/>
                <a:gd name="T1" fmla="*/ 230 h 273"/>
                <a:gd name="T2" fmla="*/ 0 w 413"/>
                <a:gd name="T3" fmla="*/ 91 h 273"/>
                <a:gd name="T4" fmla="*/ 115 w 413"/>
                <a:gd name="T5" fmla="*/ 91 h 273"/>
                <a:gd name="T6" fmla="*/ 115 w 413"/>
                <a:gd name="T7" fmla="*/ 0 h 273"/>
                <a:gd name="T8" fmla="*/ 351 w 413"/>
                <a:gd name="T9" fmla="*/ 48 h 273"/>
                <a:gd name="T10" fmla="*/ 413 w 413"/>
                <a:gd name="T11" fmla="*/ 273 h 273"/>
                <a:gd name="T12" fmla="*/ 235 w 413"/>
                <a:gd name="T13" fmla="*/ 182 h 273"/>
                <a:gd name="T14" fmla="*/ 0 w 413"/>
                <a:gd name="T15" fmla="*/ 23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3" h="273">
                  <a:moveTo>
                    <a:pt x="0" y="230"/>
                  </a:moveTo>
                  <a:lnTo>
                    <a:pt x="0" y="91"/>
                  </a:lnTo>
                  <a:lnTo>
                    <a:pt x="115" y="91"/>
                  </a:lnTo>
                  <a:lnTo>
                    <a:pt x="115" y="0"/>
                  </a:lnTo>
                  <a:lnTo>
                    <a:pt x="351" y="48"/>
                  </a:lnTo>
                  <a:lnTo>
                    <a:pt x="413" y="273"/>
                  </a:lnTo>
                  <a:lnTo>
                    <a:pt x="235" y="182"/>
                  </a:lnTo>
                  <a:lnTo>
                    <a:pt x="0" y="230"/>
                  </a:lnTo>
                  <a:close/>
                </a:path>
              </a:pathLst>
            </a:custGeom>
            <a:solidFill>
              <a:schemeClr val="accent1"/>
            </a:solidFill>
            <a:ln w="3810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581817" name="Freeform 185"/>
            <p:cNvSpPr>
              <a:spLocks/>
            </p:cNvSpPr>
            <p:nvPr/>
          </p:nvSpPr>
          <p:spPr bwMode="auto">
            <a:xfrm>
              <a:off x="1877" y="1402"/>
              <a:ext cx="413" cy="273"/>
            </a:xfrm>
            <a:custGeom>
              <a:avLst/>
              <a:gdLst>
                <a:gd name="T0" fmla="*/ 0 w 413"/>
                <a:gd name="T1" fmla="*/ 230 h 273"/>
                <a:gd name="T2" fmla="*/ 0 w 413"/>
                <a:gd name="T3" fmla="*/ 91 h 273"/>
                <a:gd name="T4" fmla="*/ 115 w 413"/>
                <a:gd name="T5" fmla="*/ 91 h 273"/>
                <a:gd name="T6" fmla="*/ 115 w 413"/>
                <a:gd name="T7" fmla="*/ 0 h 273"/>
                <a:gd name="T8" fmla="*/ 351 w 413"/>
                <a:gd name="T9" fmla="*/ 48 h 273"/>
                <a:gd name="T10" fmla="*/ 413 w 413"/>
                <a:gd name="T11" fmla="*/ 273 h 273"/>
                <a:gd name="T12" fmla="*/ 235 w 413"/>
                <a:gd name="T13" fmla="*/ 182 h 273"/>
                <a:gd name="T14" fmla="*/ 0 w 413"/>
                <a:gd name="T15" fmla="*/ 23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3" h="273">
                  <a:moveTo>
                    <a:pt x="0" y="230"/>
                  </a:moveTo>
                  <a:lnTo>
                    <a:pt x="0" y="91"/>
                  </a:lnTo>
                  <a:lnTo>
                    <a:pt x="115" y="91"/>
                  </a:lnTo>
                  <a:lnTo>
                    <a:pt x="115" y="0"/>
                  </a:lnTo>
                  <a:lnTo>
                    <a:pt x="351" y="48"/>
                  </a:lnTo>
                  <a:lnTo>
                    <a:pt x="413" y="273"/>
                  </a:lnTo>
                  <a:lnTo>
                    <a:pt x="235" y="182"/>
                  </a:lnTo>
                  <a:lnTo>
                    <a:pt x="0" y="230"/>
                  </a:lnTo>
                  <a:close/>
                </a:path>
              </a:pathLst>
            </a:custGeom>
            <a:solidFill>
              <a:schemeClr val="accent1"/>
            </a:solidFill>
            <a:ln w="38100" cap="rnd" cmpd="sng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</p:grpSp>
      <p:sp>
        <p:nvSpPr>
          <p:cNvPr id="581820" name="Line 188"/>
          <p:cNvSpPr>
            <a:spLocks noChangeShapeType="1"/>
          </p:cNvSpPr>
          <p:nvPr/>
        </p:nvSpPr>
        <p:spPr bwMode="auto">
          <a:xfrm flipV="1">
            <a:off x="3009900" y="4757738"/>
            <a:ext cx="146050" cy="39370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 type="triangle" w="med" len="med"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581821" name="Line 189"/>
          <p:cNvSpPr>
            <a:spLocks noChangeShapeType="1"/>
          </p:cNvSpPr>
          <p:nvPr/>
        </p:nvSpPr>
        <p:spPr bwMode="auto">
          <a:xfrm flipH="1" flipV="1">
            <a:off x="4127500" y="4051300"/>
            <a:ext cx="1546225" cy="116840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 type="triangle" w="med" len="med"/>
          </a:ln>
          <a:effectLst>
            <a:outerShdw dist="28398" dir="6993903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581823" name="Line 191"/>
          <p:cNvSpPr>
            <a:spLocks noChangeShapeType="1"/>
          </p:cNvSpPr>
          <p:nvPr/>
        </p:nvSpPr>
        <p:spPr bwMode="auto">
          <a:xfrm flipH="1">
            <a:off x="4502150" y="2146300"/>
            <a:ext cx="817563" cy="568325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 type="triangle" w="med" len="med"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581826" name="Text Box 194"/>
          <p:cNvSpPr txBox="1">
            <a:spLocks noChangeArrowheads="1"/>
          </p:cNvSpPr>
          <p:nvPr/>
        </p:nvSpPr>
        <p:spPr bwMode="auto">
          <a:xfrm>
            <a:off x="438150" y="3556000"/>
            <a:ext cx="2251075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rPr>
              <a:t>Simple rule:</a:t>
            </a:r>
          </a:p>
          <a:p>
            <a:pPr>
              <a:defRPr/>
            </a:pPr>
            <a:r>
              <a:rPr lang="en-US" sz="2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rPr>
              <a:t>samples within a</a:t>
            </a:r>
          </a:p>
          <a:p>
            <a:pPr>
              <a:defRPr/>
            </a:pPr>
            <a:r>
              <a:rPr lang="en-US" sz="2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rPr>
              <a:t>shadow volume</a:t>
            </a:r>
          </a:p>
          <a:p>
            <a:pPr>
              <a:defRPr/>
            </a:pPr>
            <a:r>
              <a:rPr lang="en-US" sz="2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rPr>
              <a:t>are in shadow.</a:t>
            </a:r>
          </a:p>
        </p:txBody>
      </p:sp>
    </p:spTree>
    <p:extLst>
      <p:ext uri="{BB962C8B-B14F-4D97-AF65-F5344CB8AC3E}">
        <p14:creationId xmlns:p14="http://schemas.microsoft.com/office/powerpoint/2010/main" val="9470032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310"/>
</p:tagLst>
</file>

<file path=ppt/theme/theme1.xml><?xml version="1.0" encoding="utf-8"?>
<a:theme xmlns:a="http://schemas.openxmlformats.org/drawingml/2006/main" name="Default Design">
  <a:themeElements>
    <a:clrScheme name="Custom 1">
      <a:dk1>
        <a:srgbClr val="808080"/>
      </a:dk1>
      <a:lt1>
        <a:srgbClr val="FFFFFF"/>
      </a:lt1>
      <a:dk2>
        <a:srgbClr val="003366"/>
      </a:dk2>
      <a:lt2>
        <a:srgbClr val="FFCC66"/>
      </a:lt2>
      <a:accent1>
        <a:srgbClr val="BBE0E3"/>
      </a:accent1>
      <a:accent2>
        <a:srgbClr val="333399"/>
      </a:accent2>
      <a:accent3>
        <a:srgbClr val="AAADB8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CC"/>
      </a:hlink>
      <a:folHlink>
        <a:srgbClr val="0099CC"/>
      </a:folHlink>
    </a:clrScheme>
    <a:fontScheme name="Default Design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808080"/>
        </a:dk1>
        <a:lt1>
          <a:srgbClr val="EAEAEA"/>
        </a:lt1>
        <a:dk2>
          <a:srgbClr val="003366"/>
        </a:dk2>
        <a:lt2>
          <a:srgbClr val="FFFFFF"/>
        </a:lt2>
        <a:accent1>
          <a:srgbClr val="BBE0E3"/>
        </a:accent1>
        <a:accent2>
          <a:srgbClr val="333399"/>
        </a:accent2>
        <a:accent3>
          <a:srgbClr val="AAADB8"/>
        </a:accent3>
        <a:accent4>
          <a:srgbClr val="C8C8C8"/>
        </a:accent4>
        <a:accent5>
          <a:srgbClr val="DAEDEF"/>
        </a:accent5>
        <a:accent6>
          <a:srgbClr val="2D2D8A"/>
        </a:accent6>
        <a:hlink>
          <a:srgbClr val="0099CC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808080"/>
        </a:dk1>
        <a:lt1>
          <a:srgbClr val="FFFFFF"/>
        </a:lt1>
        <a:dk2>
          <a:srgbClr val="003366"/>
        </a:dk2>
        <a:lt2>
          <a:srgbClr val="FFCC66"/>
        </a:lt2>
        <a:accent1>
          <a:srgbClr val="BBE0E3"/>
        </a:accent1>
        <a:accent2>
          <a:srgbClr val="333399"/>
        </a:accent2>
        <a:accent3>
          <a:srgbClr val="AAADB8"/>
        </a:accent3>
        <a:accent4>
          <a:srgbClr val="DADADA"/>
        </a:accent4>
        <a:accent5>
          <a:srgbClr val="DAEDEF"/>
        </a:accent5>
        <a:accent6>
          <a:srgbClr val="2D2D8A"/>
        </a:accent6>
        <a:hlink>
          <a:srgbClr val="0099CC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7925</TotalTime>
  <Words>1742</Words>
  <Application>Microsoft Office PowerPoint</Application>
  <PresentationFormat>On-screen Show (4:3)</PresentationFormat>
  <Paragraphs>672</Paragraphs>
  <Slides>61</Slides>
  <Notes>59</Notes>
  <HiddenSlides>1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5" baseType="lpstr">
      <vt:lpstr>Arial Unicode MS</vt:lpstr>
      <vt:lpstr>新細明體</vt:lpstr>
      <vt:lpstr>新細明體</vt:lpstr>
      <vt:lpstr>宋体</vt:lpstr>
      <vt:lpstr>宋体</vt:lpstr>
      <vt:lpstr>Arial</vt:lpstr>
      <vt:lpstr>Calibri</vt:lpstr>
      <vt:lpstr>Monotype Sorts</vt:lpstr>
      <vt:lpstr>Symbol</vt:lpstr>
      <vt:lpstr>Tahoma</vt:lpstr>
      <vt:lpstr>Times New Roman</vt:lpstr>
      <vt:lpstr>Wingdings</vt:lpstr>
      <vt:lpstr>Default Design</vt:lpstr>
      <vt:lpstr>Image</vt:lpstr>
      <vt:lpstr>Shadows</vt:lpstr>
      <vt:lpstr>Contents</vt:lpstr>
      <vt:lpstr>Introduction</vt:lpstr>
      <vt:lpstr>How high is the tennis player?</vt:lpstr>
      <vt:lpstr>When should we NOT have shadows?</vt:lpstr>
      <vt:lpstr>Introduction</vt:lpstr>
      <vt:lpstr>Introduction</vt:lpstr>
      <vt:lpstr>Introduction</vt:lpstr>
      <vt:lpstr>Shadow Volume Basics</vt:lpstr>
      <vt:lpstr>Eye-to-Object Stencil Counting</vt:lpstr>
      <vt:lpstr>Illuminated, Behind Shadow Volumes (Zpass)</vt:lpstr>
      <vt:lpstr>Shadowed, Nested in Shadow Volumes (Zpass)</vt:lpstr>
      <vt:lpstr>Illuminated, In Front of Shadow Volumes (Zpass)</vt:lpstr>
      <vt:lpstr>GPU Implementation</vt:lpstr>
      <vt:lpstr>Visualizing Shadow Volumes in 3D</vt:lpstr>
      <vt:lpstr>Visualizing the  Stencil Buffer Counts</vt:lpstr>
      <vt:lpstr>Introduction</vt:lpstr>
      <vt:lpstr>Shadow Mapping basics</vt:lpstr>
      <vt:lpstr>Shadow mapping basics</vt:lpstr>
      <vt:lpstr>Summary of Shadow Algorithms</vt:lpstr>
      <vt:lpstr>Fillrate Problem</vt:lpstr>
      <vt:lpstr>How important are shadows?</vt:lpstr>
      <vt:lpstr>How important are shadows?</vt:lpstr>
      <vt:lpstr>How important are shadows?</vt:lpstr>
      <vt:lpstr>Shadow Mapping results not very realistic</vt:lpstr>
      <vt:lpstr>Percentage Closer Filtering</vt:lpstr>
      <vt:lpstr>Percentage Closer Filtering</vt:lpstr>
      <vt:lpstr>Percentage Closer Filtering</vt:lpstr>
      <vt:lpstr>Percentage Closer Filtering</vt:lpstr>
      <vt:lpstr>Rendering Fake Soft Shadows with Smoothies</vt:lpstr>
      <vt:lpstr>Real-Time Shadows</vt:lpstr>
      <vt:lpstr>Soft Shadow Maps</vt:lpstr>
      <vt:lpstr>Overview</vt:lpstr>
      <vt:lpstr>Fake Soft Shadows</vt:lpstr>
      <vt:lpstr>Contributions</vt:lpstr>
      <vt:lpstr>1. Create Shadow Map</vt:lpstr>
      <vt:lpstr>2. Identify Silhouette Edges</vt:lpstr>
      <vt:lpstr>3. Construct Smoothies</vt:lpstr>
      <vt:lpstr>3. Construct Smoothies (cont.)</vt:lpstr>
      <vt:lpstr>3. Construct Smoothies (cont.)</vt:lpstr>
      <vt:lpstr>4. Render Smoothies</vt:lpstr>
      <vt:lpstr>5. Compute Shadows</vt:lpstr>
      <vt:lpstr>5. Compute Shadows</vt:lpstr>
      <vt:lpstr>5. Compute Shadows</vt:lpstr>
      <vt:lpstr>5. Compute Shadows</vt:lpstr>
      <vt:lpstr>Computing Alpha Values</vt:lpstr>
      <vt:lpstr>Computing Alpha Values (cont.)</vt:lpstr>
      <vt:lpstr>Multiple Blockers and Receivers</vt:lpstr>
      <vt:lpstr>Multiple Receivers</vt:lpstr>
      <vt:lpstr>Multiple Receivers (cont.)</vt:lpstr>
      <vt:lpstr>Multiple Receivers (cont.)</vt:lpstr>
      <vt:lpstr>Multiple Blockers</vt:lpstr>
      <vt:lpstr>Multiple Blockers (cont.)</vt:lpstr>
      <vt:lpstr>Hiding Aliasing (256 x 256)</vt:lpstr>
      <vt:lpstr>Hiding Aliasing (1024 x 1024)</vt:lpstr>
      <vt:lpstr>Comparison to Ray Tracer</vt:lpstr>
      <vt:lpstr>Video</vt:lpstr>
      <vt:lpstr>Summary</vt:lpstr>
      <vt:lpstr>PowerPoint Presentation</vt:lpstr>
      <vt:lpstr>PowerPoint Presentation</vt:lpstr>
      <vt:lpstr>Acknowledgments</vt:lpstr>
    </vt:vector>
  </TitlesOfParts>
  <Company>HKUST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Visual Introduction to Computer Graphics</dc:title>
  <dc:creator>Pedro Sander</dc:creator>
  <cp:lastModifiedBy>Pedro Sander</cp:lastModifiedBy>
  <cp:revision>545</cp:revision>
  <dcterms:created xsi:type="dcterms:W3CDTF">2003-01-21T19:34:39Z</dcterms:created>
  <dcterms:modified xsi:type="dcterms:W3CDTF">2015-04-30T03:20:44Z</dcterms:modified>
</cp:coreProperties>
</file>